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83" r:id="rId3"/>
    <p:sldId id="284" r:id="rId4"/>
    <p:sldId id="285" r:id="rId5"/>
    <p:sldId id="286" r:id="rId6"/>
    <p:sldId id="323" r:id="rId7"/>
    <p:sldId id="288" r:id="rId8"/>
    <p:sldId id="290" r:id="rId9"/>
    <p:sldId id="291" r:id="rId10"/>
    <p:sldId id="292" r:id="rId11"/>
    <p:sldId id="322" r:id="rId12"/>
    <p:sldId id="295" r:id="rId13"/>
    <p:sldId id="321" r:id="rId14"/>
    <p:sldId id="296" r:id="rId15"/>
    <p:sldId id="297" r:id="rId16"/>
    <p:sldId id="298" r:id="rId17"/>
    <p:sldId id="300" r:id="rId18"/>
    <p:sldId id="32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>
    <p:extLst>
      <p:ext uri="{19B8F6BF-5375-455C-9EA6-DF929625EA0E}">
        <p15:presenceInfo xmlns:p15="http://schemas.microsoft.com/office/powerpoint/2012/main" xmlns="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876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7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416C5-17A3-4A51-822E-943DC21A77C2}" type="datetimeFigureOut">
              <a:rPr lang="en-US" smtClean="0"/>
              <a:pPr/>
              <a:t>9/7/2017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9B751-307B-4AB1-B7CD-059B93A125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স্টিগার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ব্যবহার করা হয়েছে। বাক্য-১ ও বাক্য-২ তে ক্লিক করে বাক্য জানতে হবে।</a:t>
            </a:r>
            <a:endParaRPr lang="en-US" sz="1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স্টিগার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ব্যবহার করা হয়েছে। উত্তরে ক্লিক করে সঠিক উত্তর জানতে হবে।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স্টিগার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ব্যবহার করা হয়েছে। উত্তরে ক্লিক করে উত্তর দেখতে হবে।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EB7FAE-8DA9-4EDF-A575-B49ABB07DA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32659CA-2B21-40E9-B5AB-A919B955D7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2D6B1E-E651-45C0-AA57-5CDC27FB5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4C61-0EC9-4997-A3F1-DA003DEEB3DE}" type="datetime5">
              <a:rPr lang="en-US" smtClean="0"/>
              <a:pPr/>
              <a:t>7-Sep-17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066D9C-1442-4F38-8CD8-B07BA98DE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D17D48A-2C1D-436A-A816-6B64BE8DC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1031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8BB14E-6590-4E2A-84E0-29D7B281C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DE197F0-C564-4598-8167-76B085FA78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A23254-F5E3-4620-8A92-097C69E27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841E-430E-472F-98DB-C00FBAD6F1F7}" type="datetime5">
              <a:rPr lang="en-US" smtClean="0"/>
              <a:pPr/>
              <a:t>7-Sep-17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55ED57-0972-41C3-9464-643034D1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562D2A-8D23-4468-AD24-AC355ACBA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5522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C8458F9-5DB2-4333-9B3E-7854F15BFB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5C2DBE7-8F33-4257-BB2F-90734A761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50C9B4-0A9A-4768-99ED-FDDDEBFDE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5DD1-DB80-4D5D-857E-3452BF77E0C8}" type="datetime5">
              <a:rPr lang="en-US" smtClean="0"/>
              <a:pPr/>
              <a:t>7-Sep-17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6791451-FA2A-4CBE-A6E4-81D103D9B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DED08AA-4B71-4FB4-91E6-2592D58B7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0690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925BCF-9813-4976-922B-26DFE0DD0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C66344A-5FC7-4581-8C0E-C58C93E71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159A32-9FFC-47AA-8FC8-0614D5933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1055-4B32-41D0-B073-B47FD5064563}" type="datetime5">
              <a:rPr lang="en-US" smtClean="0"/>
              <a:pPr/>
              <a:t>7-Sep-17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E10EB33-6AE6-422A-9F78-3C7A6DCBF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FDCC957-A529-4431-83B4-F9BE7DCCF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1613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607A7C-B5E2-480A-A4C0-3A167F99A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672B7C7-96F4-4DE2-BBD4-D9F36BFD9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A9EA2DE-E6C0-4A5B-A53C-31E4611DF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831FE-D3D5-49F9-B5E6-A59D93710E57}" type="datetime5">
              <a:rPr lang="en-US" smtClean="0"/>
              <a:pPr/>
              <a:t>7-Sep-17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110C9D2-B5EC-4FB8-B1D9-4FF3D46D9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ADF121-6A82-4FF2-976C-1696C3765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3652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165E89-F882-464D-AFC8-3618B72E9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378712-9FC6-4603-A80B-9D3F7D29A2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E000A58-85DC-4FDA-A778-24021CD68E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06E1CAB-12E6-4C98-B206-A10872307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0240-6FEF-4108-B190-842596504402}" type="datetime5">
              <a:rPr lang="en-US" smtClean="0"/>
              <a:pPr/>
              <a:t>7-Sep-17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60FBC51-C4D9-4E71-97C9-5C1D3371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B5639E2-DD67-4E5B-A532-0AB09525F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6183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C2051D-D6FE-46D7-8BC8-B3791C291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4C4BFC2-A51C-4C72-9D59-0C8EC325D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0689DF6-E33E-493A-9E2B-7BD7100E7D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E0B81DD-5012-4089-A488-60A79ED0B0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B452378-5E8F-4087-A19C-18C0CDC2F9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4A2B733-589E-4DC5-B9D9-7878AB657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C3B0-4F9F-4760-90EB-7264BA530CC5}" type="datetime5">
              <a:rPr lang="en-US" smtClean="0"/>
              <a:pPr/>
              <a:t>7-Sep-17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BB3291F-B076-4FBA-BE8B-1AAA5BD4D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7F5DE49-6E12-498F-B529-B51054184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619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2FCAC3-910B-4CEB-A775-B2C25B4DE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09B6C70-79CD-47A6-ABB0-F4B7032FE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5DE4-B46B-4AAF-AF74-4C38C2B26BC4}" type="datetime5">
              <a:rPr lang="en-US" smtClean="0"/>
              <a:pPr/>
              <a:t>7-Sep-17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775B235-D805-47B1-B1BE-5B1FA4CE4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94519D7-224D-4BF0-8D29-685847992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1464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F75A24A-FA3C-44F1-8A2B-6664D6FAC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B36E-C6DB-4562-9121-14D15AABA54A}" type="datetime5">
              <a:rPr lang="en-US" smtClean="0"/>
              <a:pPr/>
              <a:t>7-Sep-17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D303A7-4499-44D6-9AA0-769AEBCAC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D8B1B8D-E42A-49B8-AD83-4470CE41F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0985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AA59AE-51CD-4E06-9F29-3DF6D2E08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B786F3-16D9-4496-A811-58C2316AF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4A8BFE2-86D8-4C07-90B7-F4994B41E8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DC607D3-A637-4928-88EA-6C606003D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67F2B-D8F4-4C1D-A882-F1F8568FE3A6}" type="datetime5">
              <a:rPr lang="en-US" smtClean="0"/>
              <a:pPr/>
              <a:t>7-Sep-17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DCA1399-A026-4EB1-B400-A787AFD80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B0822C1-60BD-4D20-9F71-05B18E11C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3856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B44BE7-536D-45DA-81BE-EDD39DA8C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5375DEE-92A8-4847-B6CF-B6E809DE66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74EAC98-6975-4644-A661-FCEB96D49E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9CFFF2D-9B66-42E6-B055-DBE7B55E7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17453-1836-4066-80BA-345294880C1B}" type="datetime5">
              <a:rPr lang="en-US" smtClean="0"/>
              <a:pPr/>
              <a:t>7-Sep-17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694994C-63B6-4863-8531-ECB1F7728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B61DEEC-31FB-48BF-BE4C-289ADA376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3402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F0604C2-A021-4D55-B030-657F0AAF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F536696-397C-458B-8A2A-59068F39C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4F10FE8-48CE-480D-AF1E-0ECFBE053D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7F31D-49AB-4A6D-8F63-D6131C19C17C}" type="datetime5">
              <a:rPr lang="en-US" smtClean="0"/>
              <a:pPr/>
              <a:t>7-Sep-17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74C8DF6-A935-4427-B35E-7269EDB90C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E03D55-E45B-4E22-A4CE-CBF9A1473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764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13" Type="http://schemas.openxmlformats.org/officeDocument/2006/relationships/image" Target="../media/image44.gif"/><Relationship Id="rId18" Type="http://schemas.openxmlformats.org/officeDocument/2006/relationships/image" Target="../media/image48.gif"/><Relationship Id="rId3" Type="http://schemas.openxmlformats.org/officeDocument/2006/relationships/image" Target="../media/image37.jpeg"/><Relationship Id="rId21" Type="http://schemas.openxmlformats.org/officeDocument/2006/relationships/image" Target="../media/image51.jpeg"/><Relationship Id="rId7" Type="http://schemas.openxmlformats.org/officeDocument/2006/relationships/image" Target="../media/image28.gif"/><Relationship Id="rId12" Type="http://schemas.openxmlformats.org/officeDocument/2006/relationships/image" Target="../media/image31.gif"/><Relationship Id="rId17" Type="http://schemas.openxmlformats.org/officeDocument/2006/relationships/image" Target="../media/image47.jpeg"/><Relationship Id="rId2" Type="http://schemas.openxmlformats.org/officeDocument/2006/relationships/image" Target="../media/image36.png"/><Relationship Id="rId16" Type="http://schemas.openxmlformats.org/officeDocument/2006/relationships/image" Target="../media/image46.jpeg"/><Relationship Id="rId20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11" Type="http://schemas.openxmlformats.org/officeDocument/2006/relationships/image" Target="../media/image43.jpeg"/><Relationship Id="rId24" Type="http://schemas.openxmlformats.org/officeDocument/2006/relationships/image" Target="../media/image52.jpeg"/><Relationship Id="rId5" Type="http://schemas.openxmlformats.org/officeDocument/2006/relationships/image" Target="../media/image39.jpeg"/><Relationship Id="rId15" Type="http://schemas.openxmlformats.org/officeDocument/2006/relationships/image" Target="../media/image45.jpeg"/><Relationship Id="rId23" Type="http://schemas.openxmlformats.org/officeDocument/2006/relationships/image" Target="../media/image22.gif"/><Relationship Id="rId10" Type="http://schemas.openxmlformats.org/officeDocument/2006/relationships/image" Target="../media/image42.jpeg"/><Relationship Id="rId19" Type="http://schemas.openxmlformats.org/officeDocument/2006/relationships/image" Target="../media/image49.jpeg"/><Relationship Id="rId4" Type="http://schemas.openxmlformats.org/officeDocument/2006/relationships/image" Target="../media/image38.jpeg"/><Relationship Id="rId9" Type="http://schemas.openxmlformats.org/officeDocument/2006/relationships/image" Target="../media/image41.gif"/><Relationship Id="rId14" Type="http://schemas.openxmlformats.org/officeDocument/2006/relationships/image" Target="../media/image23.gif"/><Relationship Id="rId2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5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4.jpeg"/><Relationship Id="rId5" Type="http://schemas.openxmlformats.org/officeDocument/2006/relationships/image" Target="../media/image19.jpeg"/><Relationship Id="rId10" Type="http://schemas.openxmlformats.org/officeDocument/2006/relationships/image" Target="../media/image23.gif"/><Relationship Id="rId4" Type="http://schemas.openxmlformats.org/officeDocument/2006/relationships/image" Target="../media/image18.gif"/><Relationship Id="rId9" Type="http://schemas.openxmlformats.org/officeDocument/2006/relationships/image" Target="../media/image22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26.jpeg"/><Relationship Id="rId7" Type="http://schemas.openxmlformats.org/officeDocument/2006/relationships/image" Target="../media/image29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5" Type="http://schemas.openxmlformats.org/officeDocument/2006/relationships/image" Target="../media/image18.gif"/><Relationship Id="rId4" Type="http://schemas.openxmlformats.org/officeDocument/2006/relationships/image" Target="../media/image3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33"/>
            </a:avLst>
          </a:prstGeom>
          <a:solidFill>
            <a:schemeClr val="accent3"/>
          </a:solidFill>
          <a:ln>
            <a:solidFill>
              <a:schemeClr val="bg2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7-Sep-17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 descr="Capt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1885" y="2899541"/>
            <a:ext cx="6154058" cy="32289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977900" y="1308100"/>
            <a:ext cx="97831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50" endPos="85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আজকের পাঠে সবাইকে স্বাগত জানাচ্ছি।</a:t>
            </a:r>
            <a:endParaRPr lang="en-US" sz="6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55000" endA="50" endPos="85000" dist="60007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864372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33"/>
            </a:avLst>
          </a:prstGeom>
          <a:solidFill>
            <a:schemeClr val="accent3"/>
          </a:solidFill>
          <a:ln>
            <a:solidFill>
              <a:schemeClr val="bg2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2DC2E4A7-77A7-41F2-AF3A-539C0B6A7A49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7-Sep-17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RWLN2GVBX4AQoF3McR6M4b4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11" y="895662"/>
            <a:ext cx="11480800" cy="4800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821452" y="216354"/>
            <a:ext cx="38683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ছবিগুলোতে কী কী দেখতে পাচ্ছি?</a:t>
            </a:r>
            <a:endParaRPr lang="en-US" sz="2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9627" y="5822642"/>
            <a:ext cx="111661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কোন স্থানের সকল জীব ও জড় এবং তাদের মধ্যকার পারস্পরিক ক্রিয়াই হলো ঐ স্থানের বাস্তুসংস্থান।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giph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581" y="1001685"/>
            <a:ext cx="1693888" cy="1159430"/>
          </a:xfrm>
          <a:prstGeom prst="rect">
            <a:avLst/>
          </a:prstGeom>
        </p:spPr>
      </p:pic>
      <p:pic>
        <p:nvPicPr>
          <p:cNvPr id="16" name="Picture 15" descr="geese_flyingw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0" y="2132350"/>
            <a:ext cx="1703882" cy="127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864372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33"/>
            </a:avLst>
          </a:prstGeom>
          <a:solidFill>
            <a:schemeClr val="accent3"/>
          </a:solidFill>
          <a:ln>
            <a:solidFill>
              <a:schemeClr val="bg2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A2550328-E31A-4234-AD9F-501724AEF065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7-Sep-17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12343" y="369053"/>
            <a:ext cx="2032002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0" u="none" strike="noStrike" kern="0" cap="none" spc="0" normalizeH="0" baseline="0" noProof="0" dirty="0" smtClean="0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দল</a:t>
            </a:r>
            <a:r>
              <a:rPr kumimoji="0" lang="en-US" sz="3600" b="1" i="0" u="none" strike="noStrike" kern="0" cap="none" spc="0" normalizeH="0" baseline="0" noProof="0" dirty="0" err="1" smtClean="0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গত</a:t>
            </a:r>
            <a:r>
              <a:rPr kumimoji="0" lang="bn-BD" sz="3600" b="1" i="0" u="none" strike="noStrike" kern="0" cap="none" spc="0" normalizeH="0" baseline="0" noProof="0" dirty="0" smtClean="0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pic>
        <p:nvPicPr>
          <p:cNvPr id="17" name="Picture 16" descr="downloa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9716" y="307255"/>
            <a:ext cx="939942" cy="701341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8764814" y="315823"/>
            <a:ext cx="3045619" cy="2180633"/>
            <a:chOff x="2349500" y="736737"/>
            <a:chExt cx="8071160" cy="5778871"/>
          </a:xfrm>
        </p:grpSpPr>
        <p:pic>
          <p:nvPicPr>
            <p:cNvPr id="19" name="Picture 18" descr="07-15-gophe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49500" y="4105275"/>
              <a:ext cx="2070100" cy="1317626"/>
            </a:xfrm>
            <a:prstGeom prst="rect">
              <a:avLst/>
            </a:prstGeom>
            <a:ln w="3175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1" name="Picture 20" descr="download (1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18087" y="3111500"/>
              <a:ext cx="1781213" cy="10795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4" name="Picture 23" descr="download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57052" y="3865252"/>
              <a:ext cx="1863608" cy="1240148"/>
            </a:xfrm>
            <a:prstGeom prst="rect">
              <a:avLst/>
            </a:prstGeom>
            <a:ln w="3175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5" name="Picture 24" descr="giphy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68975" y="736737"/>
              <a:ext cx="1892224" cy="1295187"/>
            </a:xfrm>
            <a:prstGeom prst="rect">
              <a:avLst/>
            </a:prstGeom>
            <a:ln w="3175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6" name="Picture 25" descr="JmlqA.gif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65797" y="1358900"/>
              <a:ext cx="1634490" cy="1200849"/>
            </a:xfrm>
            <a:prstGeom prst="rect">
              <a:avLst/>
            </a:prstGeom>
            <a:ln w="3175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7" name="Picture 26" descr="8a8392f0-13d2-0134-e759-0a315da82319.gif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53051" y="5349875"/>
              <a:ext cx="2127250" cy="1165733"/>
            </a:xfrm>
            <a:prstGeom prst="rect">
              <a:avLst/>
            </a:prstGeom>
            <a:ln w="3175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8" name="Picture 27" descr="giphy.gif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33699" y="1439825"/>
              <a:ext cx="1511127" cy="1201775"/>
            </a:xfrm>
            <a:prstGeom prst="rect">
              <a:avLst/>
            </a:prstGeom>
            <a:ln w="3175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9" name="Right Arrow 28"/>
            <p:cNvSpPr/>
            <p:nvPr/>
          </p:nvSpPr>
          <p:spPr>
            <a:xfrm rot="15233182" flipV="1">
              <a:off x="5851441" y="4463476"/>
              <a:ext cx="1079500" cy="656661"/>
            </a:xfrm>
            <a:prstGeom prst="rightArrow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" name="Right Arrow 29"/>
            <p:cNvSpPr/>
            <p:nvPr/>
          </p:nvSpPr>
          <p:spPr>
            <a:xfrm rot="5400000">
              <a:off x="5480050" y="2203450"/>
              <a:ext cx="1016000" cy="698500"/>
            </a:xfrm>
            <a:prstGeom prst="rightArrow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1" name="Right Arrow 30"/>
            <p:cNvSpPr/>
            <p:nvPr/>
          </p:nvSpPr>
          <p:spPr>
            <a:xfrm rot="8481670" flipV="1">
              <a:off x="7162432" y="2685174"/>
              <a:ext cx="1079500" cy="667701"/>
            </a:xfrm>
            <a:prstGeom prst="rightArrow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2" name="Right Arrow 31"/>
            <p:cNvSpPr/>
            <p:nvPr/>
          </p:nvSpPr>
          <p:spPr>
            <a:xfrm rot="12594010" flipV="1">
              <a:off x="7384322" y="3897742"/>
              <a:ext cx="1079500" cy="654696"/>
            </a:xfrm>
            <a:prstGeom prst="rightArrow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3" name="Right Arrow 32"/>
            <p:cNvSpPr/>
            <p:nvPr/>
          </p:nvSpPr>
          <p:spPr>
            <a:xfrm rot="20161332">
              <a:off x="4343400" y="4191000"/>
              <a:ext cx="1079500" cy="698500"/>
            </a:xfrm>
            <a:prstGeom prst="rightArrow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4" name="Right Arrow 33"/>
            <p:cNvSpPr/>
            <p:nvPr/>
          </p:nvSpPr>
          <p:spPr>
            <a:xfrm rot="2530512">
              <a:off x="4292600" y="2819400"/>
              <a:ext cx="1079500" cy="698500"/>
            </a:xfrm>
            <a:prstGeom prst="rightArrow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684710" y="1654629"/>
            <a:ext cx="2593021" cy="1625602"/>
            <a:chOff x="2347912" y="1603375"/>
            <a:chExt cx="7773988" cy="4873625"/>
          </a:xfrm>
        </p:grpSpPr>
        <p:pic>
          <p:nvPicPr>
            <p:cNvPr id="36" name="Picture 35" descr="download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347912" y="3700462"/>
              <a:ext cx="1996736" cy="132873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7" name="Picture 36" descr="imagesxx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61000" y="2565401"/>
              <a:ext cx="1333500" cy="1689099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38" name="Picture 37" descr="JmlqA.gif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981912" y="3644900"/>
              <a:ext cx="2038388" cy="139287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9" name="Picture 38" descr="giphy.gif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899399" y="1617625"/>
              <a:ext cx="2222501" cy="135417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40" name="Picture 39" descr="gdfdsiphy.gif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375276" y="5288251"/>
              <a:ext cx="1736723" cy="118874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41" name="Picture 40" descr="images (4).jpg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400300" y="1603375"/>
              <a:ext cx="1922021" cy="125412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42" name="Right Arrow 41"/>
            <p:cNvSpPr/>
            <p:nvPr/>
          </p:nvSpPr>
          <p:spPr>
            <a:xfrm rot="5400000" flipH="1">
              <a:off x="5778500" y="4318000"/>
              <a:ext cx="723900" cy="698500"/>
            </a:xfrm>
            <a:prstGeom prst="rightArrow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3" name="Right Arrow 42"/>
            <p:cNvSpPr/>
            <p:nvPr/>
          </p:nvSpPr>
          <p:spPr>
            <a:xfrm rot="9542159" flipV="1">
              <a:off x="6794133" y="2393074"/>
              <a:ext cx="1079500" cy="667701"/>
            </a:xfrm>
            <a:prstGeom prst="rightArrow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4" name="Right Arrow 43"/>
            <p:cNvSpPr/>
            <p:nvPr/>
          </p:nvSpPr>
          <p:spPr>
            <a:xfrm rot="12594010" flipV="1">
              <a:off x="6736619" y="3846941"/>
              <a:ext cx="1079500" cy="654696"/>
            </a:xfrm>
            <a:prstGeom prst="rightArrow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5" name="Right Arrow 44"/>
            <p:cNvSpPr/>
            <p:nvPr/>
          </p:nvSpPr>
          <p:spPr>
            <a:xfrm rot="20161332">
              <a:off x="4381500" y="3810001"/>
              <a:ext cx="1079500" cy="698500"/>
            </a:xfrm>
            <a:prstGeom prst="rightArrow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6" name="Right Arrow 45"/>
            <p:cNvSpPr/>
            <p:nvPr/>
          </p:nvSpPr>
          <p:spPr>
            <a:xfrm rot="2530512">
              <a:off x="4297547" y="2300930"/>
              <a:ext cx="1237471" cy="698500"/>
            </a:xfrm>
            <a:prstGeom prst="rightArrow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34080" y="467393"/>
            <a:ext cx="3426720" cy="2638666"/>
            <a:chOff x="2381250" y="917330"/>
            <a:chExt cx="6928336" cy="5559670"/>
          </a:xfrm>
        </p:grpSpPr>
        <p:pic>
          <p:nvPicPr>
            <p:cNvPr id="48" name="Picture 47" descr="plate-food-135843.jp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197601" y="5342536"/>
              <a:ext cx="1384299" cy="1134464"/>
            </a:xfrm>
            <a:prstGeom prst="ellipse">
              <a:avLst/>
            </a:prstGeom>
            <a:ln w="3175" cap="rnd">
              <a:solidFill>
                <a:schemeClr val="accent6">
                  <a:lumMod val="50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</p:spPr>
        </p:pic>
        <p:sp>
          <p:nvSpPr>
            <p:cNvPr id="49" name="Right Arrow 48"/>
            <p:cNvSpPr/>
            <p:nvPr/>
          </p:nvSpPr>
          <p:spPr>
            <a:xfrm rot="15233182" flipV="1">
              <a:off x="5991141" y="4539677"/>
              <a:ext cx="1079500" cy="656661"/>
            </a:xfrm>
            <a:prstGeom prst="rightArrow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0" name="Picture 49" descr="downloagdd.jp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102599" y="2722563"/>
              <a:ext cx="1206987" cy="1049338"/>
            </a:xfrm>
            <a:prstGeom prst="ellipse">
              <a:avLst/>
            </a:prstGeom>
            <a:ln w="3175" cap="rnd">
              <a:solidFill>
                <a:schemeClr val="accent6">
                  <a:lumMod val="50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</p:spPr>
        </p:pic>
        <p:pic>
          <p:nvPicPr>
            <p:cNvPr id="51" name="Picture 50" descr="giphy.gif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124699" y="1274725"/>
              <a:ext cx="1431281" cy="1138275"/>
            </a:xfrm>
            <a:prstGeom prst="ellipse">
              <a:avLst/>
            </a:prstGeom>
            <a:ln w="3175" cap="rnd">
              <a:solidFill>
                <a:schemeClr val="accent6">
                  <a:lumMod val="50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</p:spPr>
        </p:pic>
        <p:pic>
          <p:nvPicPr>
            <p:cNvPr id="52" name="Picture 51" descr="1.jp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381250" y="2736850"/>
              <a:ext cx="1225550" cy="1098550"/>
            </a:xfrm>
            <a:prstGeom prst="ellipse">
              <a:avLst/>
            </a:prstGeom>
            <a:ln w="3175" cap="rnd">
              <a:solidFill>
                <a:schemeClr val="accent6">
                  <a:lumMod val="50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</p:spPr>
        </p:pic>
        <p:pic>
          <p:nvPicPr>
            <p:cNvPr id="53" name="Picture 52" descr="4e9e1edbff5931bb1397f7edc8f86052-12562525_10208612230287958_197219987_o.jpg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702700" y="4309250"/>
              <a:ext cx="1196200" cy="1062850"/>
            </a:xfrm>
            <a:prstGeom prst="ellipse">
              <a:avLst/>
            </a:prstGeom>
            <a:ln w="3175" cap="rnd">
              <a:solidFill>
                <a:schemeClr val="accent6">
                  <a:lumMod val="50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</p:spPr>
        </p:pic>
        <p:pic>
          <p:nvPicPr>
            <p:cNvPr id="54" name="Picture 53" descr="images (1).jpg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075850" y="5314100"/>
              <a:ext cx="1258149" cy="1099400"/>
            </a:xfrm>
            <a:prstGeom prst="ellipse">
              <a:avLst/>
            </a:prstGeom>
            <a:ln w="3175" cap="rnd">
              <a:solidFill>
                <a:schemeClr val="accent6">
                  <a:lumMod val="50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</p:spPr>
        </p:pic>
        <p:pic>
          <p:nvPicPr>
            <p:cNvPr id="55" name="Picture 54" descr="hgf.jpg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5346700" y="3035301"/>
              <a:ext cx="1257300" cy="1164690"/>
            </a:xfrm>
            <a:prstGeom prst="ellipse">
              <a:avLst/>
            </a:prstGeom>
            <a:ln w="3175" cap="rnd">
              <a:solidFill>
                <a:schemeClr val="accent6">
                  <a:lumMod val="50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</p:spPr>
        </p:pic>
        <p:pic>
          <p:nvPicPr>
            <p:cNvPr id="56" name="Picture 55" descr="JmlqA.gif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861300" y="4502085"/>
              <a:ext cx="1149702" cy="844679"/>
            </a:xfrm>
            <a:prstGeom prst="ellipse">
              <a:avLst/>
            </a:prstGeom>
            <a:ln w="3175" cap="rnd">
              <a:solidFill>
                <a:schemeClr val="accent6">
                  <a:lumMod val="50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</p:spPr>
        </p:pic>
        <p:pic>
          <p:nvPicPr>
            <p:cNvPr id="57" name="Picture 56" descr="gdfdsiphy.gif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387977" y="917330"/>
              <a:ext cx="1216024" cy="832342"/>
            </a:xfrm>
            <a:prstGeom prst="ellipse">
              <a:avLst/>
            </a:prstGeom>
            <a:ln w="3175" cap="rnd">
              <a:solidFill>
                <a:schemeClr val="accent6">
                  <a:lumMod val="50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</p:spPr>
        </p:pic>
        <p:pic>
          <p:nvPicPr>
            <p:cNvPr id="58" name="Picture 57" descr="1.jpg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403600" y="1248223"/>
              <a:ext cx="1282700" cy="1177477"/>
            </a:xfrm>
            <a:prstGeom prst="ellipse">
              <a:avLst/>
            </a:prstGeom>
            <a:ln w="3175" cap="rnd">
              <a:solidFill>
                <a:schemeClr val="accent6">
                  <a:lumMod val="50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</p:spPr>
        </p:pic>
        <p:sp>
          <p:nvSpPr>
            <p:cNvPr id="59" name="Right Arrow 58"/>
            <p:cNvSpPr/>
            <p:nvPr/>
          </p:nvSpPr>
          <p:spPr>
            <a:xfrm rot="5400000">
              <a:off x="5448300" y="1960590"/>
              <a:ext cx="1079500" cy="698500"/>
            </a:xfrm>
            <a:prstGeom prst="rightArrow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0" name="Right Arrow 59"/>
            <p:cNvSpPr/>
            <p:nvPr/>
          </p:nvSpPr>
          <p:spPr>
            <a:xfrm rot="7841336" flipV="1">
              <a:off x="6489333" y="2354974"/>
              <a:ext cx="1079500" cy="667701"/>
            </a:xfrm>
            <a:prstGeom prst="rightArrow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1" name="Right Arrow 60"/>
            <p:cNvSpPr/>
            <p:nvPr/>
          </p:nvSpPr>
          <p:spPr>
            <a:xfrm rot="12594010" flipV="1">
              <a:off x="6914423" y="4139041"/>
              <a:ext cx="1079500" cy="654696"/>
            </a:xfrm>
            <a:prstGeom prst="rightArrow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2" name="Right Arrow 61"/>
            <p:cNvSpPr/>
            <p:nvPr/>
          </p:nvSpPr>
          <p:spPr>
            <a:xfrm rot="10231405" flipV="1">
              <a:off x="7061583" y="3096056"/>
              <a:ext cx="1079500" cy="685286"/>
            </a:xfrm>
            <a:prstGeom prst="rightArrow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3" name="Right Arrow 62"/>
            <p:cNvSpPr/>
            <p:nvPr/>
          </p:nvSpPr>
          <p:spPr>
            <a:xfrm rot="17996795">
              <a:off x="4787900" y="4572000"/>
              <a:ext cx="1079500" cy="698500"/>
            </a:xfrm>
            <a:prstGeom prst="rightArrow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4" name="Right Arrow 63"/>
            <p:cNvSpPr/>
            <p:nvPr/>
          </p:nvSpPr>
          <p:spPr>
            <a:xfrm rot="680657">
              <a:off x="3581400" y="3162300"/>
              <a:ext cx="1079500" cy="698500"/>
            </a:xfrm>
            <a:prstGeom prst="rightArrow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5" name="Right Arrow 64"/>
            <p:cNvSpPr/>
            <p:nvPr/>
          </p:nvSpPr>
          <p:spPr>
            <a:xfrm rot="20161332">
              <a:off x="3817786" y="4040860"/>
              <a:ext cx="1193382" cy="698500"/>
            </a:xfrm>
            <a:prstGeom prst="rightArrow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6" name="Right Arrow 65"/>
            <p:cNvSpPr/>
            <p:nvPr/>
          </p:nvSpPr>
          <p:spPr>
            <a:xfrm rot="2998522">
              <a:off x="4267200" y="2362200"/>
              <a:ext cx="1079500" cy="698500"/>
            </a:xfrm>
            <a:prstGeom prst="rightArrow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863603" y="4252720"/>
            <a:ext cx="10617203" cy="1915853"/>
            <a:chOff x="820060" y="4209177"/>
            <a:chExt cx="10617203" cy="1915853"/>
          </a:xfrm>
        </p:grpSpPr>
        <p:sp>
          <p:nvSpPr>
            <p:cNvPr id="83" name="Rectangle 82"/>
            <p:cNvSpPr/>
            <p:nvPr/>
          </p:nvSpPr>
          <p:spPr>
            <a:xfrm>
              <a:off x="827314" y="5631543"/>
              <a:ext cx="10609943" cy="47897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bn-IN" sz="2800" b="1" kern="0" dirty="0" smtClean="0">
                  <a:ln/>
                  <a:solidFill>
                    <a:schemeClr val="accent6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         উদ্ভিদ</a:t>
              </a:r>
              <a:endParaRPr lang="bn-BD" sz="2800" b="1" kern="0" dirty="0" smtClean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820060" y="5159841"/>
              <a:ext cx="10609943" cy="47897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bn-IN" sz="2800" b="1" kern="0" dirty="0" smtClean="0">
                  <a:ln/>
                  <a:solidFill>
                    <a:schemeClr val="accent6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         অন্যান্য প্রাণী</a:t>
              </a:r>
              <a:endParaRPr lang="bn-BD" sz="2800" b="1" kern="0" dirty="0" smtClean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827320" y="4688139"/>
              <a:ext cx="10609943" cy="47897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bn-IN" sz="2800" b="1" kern="0" dirty="0" smtClean="0">
                  <a:ln/>
                  <a:solidFill>
                    <a:schemeClr val="accent6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          মানুষ</a:t>
              </a:r>
              <a:endParaRPr lang="bn-BD" sz="2800" b="1" kern="0" dirty="0" smtClean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827320" y="4209177"/>
              <a:ext cx="10609943" cy="47897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2800" b="1" kern="0" dirty="0" smtClean="0">
                  <a:ln/>
                  <a:solidFill>
                    <a:schemeClr val="accent6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          জীব                                    বেঁচে থাকার জন্য যে জড় বস্তুর প্রয়োজন</a:t>
              </a:r>
              <a:endParaRPr lang="bn-BD" sz="2800" b="1" kern="0" dirty="0" smtClean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88" name="Straight Connector 87"/>
            <p:cNvCxnSpPr/>
            <p:nvPr/>
          </p:nvCxnSpPr>
          <p:spPr>
            <a:xfrm rot="16200000" flipH="1">
              <a:off x="3048002" y="5167087"/>
              <a:ext cx="1901371" cy="145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Rectangle 97"/>
          <p:cNvSpPr/>
          <p:nvPr/>
        </p:nvSpPr>
        <p:spPr>
          <a:xfrm>
            <a:off x="906454" y="3752334"/>
            <a:ext cx="47003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000" b="1" kern="0" dirty="0" smtClean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নিচের দেখানো ছকের  মতো খাতায় একটি ছক তৈরি করি-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54864372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33"/>
            </a:avLst>
          </a:prstGeom>
          <a:solidFill>
            <a:schemeClr val="accent3"/>
          </a:solidFill>
          <a:ln>
            <a:solidFill>
              <a:schemeClr val="bg2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9D6859A4-701F-45B1-9289-76364C6A1DEB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7-Sep-17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download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6725" y="260200"/>
            <a:ext cx="2019048" cy="13333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69880" y="260199"/>
            <a:ext cx="2428892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একাকী কাজ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03088" y="5214950"/>
            <a:ext cx="8001056" cy="4286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Pentagon 14"/>
          <p:cNvSpPr/>
          <p:nvPr/>
        </p:nvSpPr>
        <p:spPr>
          <a:xfrm>
            <a:off x="2606600" y="5214950"/>
            <a:ext cx="1571636" cy="428628"/>
          </a:xfrm>
          <a:prstGeom prst="homeP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বাক্য-১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06600" y="5857892"/>
            <a:ext cx="8001056" cy="4286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Pentagon 16"/>
          <p:cNvSpPr/>
          <p:nvPr/>
        </p:nvSpPr>
        <p:spPr>
          <a:xfrm>
            <a:off x="2606600" y="5857892"/>
            <a:ext cx="1573978" cy="428628"/>
          </a:xfrm>
          <a:prstGeom prst="homeP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বাক্য-২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49674" y="5286388"/>
            <a:ext cx="6003598" cy="2749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উদ্ভিদ মাটি হতে বিভিন্ন খনিজ লবণ সংগ্রহ করে।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06122" y="5929330"/>
            <a:ext cx="6215106" cy="28575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উদ্ভিদ খাদ্য তৈরির জন্য মাটি হতে পানি সংগ্রহ করে।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 descr="indexcvxz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123" y="999355"/>
            <a:ext cx="2463102" cy="2443396"/>
          </a:xfrm>
          <a:prstGeom prst="ellipse">
            <a:avLst/>
          </a:prstGeom>
          <a:ln w="6350" cap="rnd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Picture 20" descr="downloa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1407" y="1113420"/>
            <a:ext cx="2516387" cy="2404282"/>
          </a:xfrm>
          <a:prstGeom prst="ellipse">
            <a:avLst/>
          </a:prstGeom>
          <a:ln w="6350" cap="rnd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2" name="Right Arrow 21"/>
          <p:cNvSpPr/>
          <p:nvPr/>
        </p:nvSpPr>
        <p:spPr>
          <a:xfrm rot="10800000">
            <a:off x="4703324" y="2213556"/>
            <a:ext cx="1858780" cy="299803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889524" y="3652610"/>
            <a:ext cx="636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১নং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13874" y="3760040"/>
            <a:ext cx="654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২নং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119058" y="4223657"/>
            <a:ext cx="7576457" cy="4499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ছবিতে প্রদর্শিত </a:t>
            </a:r>
            <a:r>
              <a:rPr lang="en-US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১নং চিত্রটি বেঁচে থাকার জন্য ২নং চিত্রটিকে ব্যবহার করে। এ</a:t>
            </a:r>
            <a:r>
              <a:rPr lang="bn-IN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সম্পর্কে  ২ টি বাক্য লেখ।</a:t>
            </a:r>
            <a:endParaRPr lang="en-US" i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864372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2" grpId="0" animBg="1"/>
      <p:bldP spid="23" grpId="0"/>
      <p:bldP spid="24" grpId="0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33"/>
            </a:avLst>
          </a:prstGeom>
          <a:solidFill>
            <a:schemeClr val="accent3"/>
          </a:solidFill>
          <a:ln>
            <a:solidFill>
              <a:schemeClr val="bg2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5E1C50BD-C47E-4368-B999-CCA6B69CD661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7-Sep-17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4BE7D4E-1F59-4130-B3C4-73E508AE73AA}"/>
              </a:ext>
            </a:extLst>
          </p:cNvPr>
          <p:cNvSpPr txBox="1"/>
          <p:nvPr/>
        </p:nvSpPr>
        <p:spPr>
          <a:xfrm>
            <a:off x="6218918" y="324101"/>
            <a:ext cx="4376511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 সংযোগ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8EC7FEC-F346-4E2F-A6EA-4A3747ABAED8}"/>
              </a:ext>
            </a:extLst>
          </p:cNvPr>
          <p:cNvSpPr txBox="1"/>
          <p:nvPr/>
        </p:nvSpPr>
        <p:spPr>
          <a:xfrm>
            <a:off x="6270170" y="2529155"/>
            <a:ext cx="4426859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বইয়ের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২নং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খুলে মনযোগ সহকারে পড়।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70D3702-993C-442F-8277-9872B8117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089" y="663439"/>
            <a:ext cx="4488768" cy="5432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54864372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33"/>
            </a:avLst>
          </a:prstGeom>
          <a:solidFill>
            <a:schemeClr val="accent3"/>
          </a:solidFill>
          <a:ln>
            <a:solidFill>
              <a:schemeClr val="bg2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C23CB1B8-7FDF-430C-ABDB-D7585837A765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7-Sep-17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040888" y="330698"/>
            <a:ext cx="1584764" cy="31387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394083" y="1214215"/>
            <a:ext cx="10178323" cy="314784"/>
            <a:chOff x="599614" y="1285860"/>
            <a:chExt cx="8258666" cy="723557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7" name="Right Arrow 6"/>
            <p:cNvSpPr/>
            <p:nvPr/>
          </p:nvSpPr>
          <p:spPr>
            <a:xfrm>
              <a:off x="599614" y="1285860"/>
              <a:ext cx="614799" cy="723557"/>
            </a:xfrm>
            <a:prstGeom prst="rightArrow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bn-IN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(১)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214413" y="1285860"/>
              <a:ext cx="7643867" cy="714380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1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তুমি শ্বাসকার্যের জন্য প্রয়োজনীয় অক্সিজেন পরিবেশের কোন উপাদানের উপর সম্পূর্ণরূপে নিরর্ভরশীল</a:t>
              </a:r>
              <a:r>
                <a:rPr lang="en-US" sz="1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?</a:t>
              </a:r>
              <a:endPara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2540558" y="1586858"/>
            <a:ext cx="4220006" cy="2869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(ক) বায়ু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345181" y="1944990"/>
            <a:ext cx="4211299" cy="31852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(ঘ) পানি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345181" y="1560390"/>
            <a:ext cx="4211299" cy="28340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(খ) মাটি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540558" y="2001437"/>
            <a:ext cx="4220006" cy="30704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(গ) আলো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Half Frame 15"/>
          <p:cNvSpPr/>
          <p:nvPr/>
        </p:nvSpPr>
        <p:spPr>
          <a:xfrm rot="19845736" flipV="1">
            <a:off x="5468590" y="1650633"/>
            <a:ext cx="216385" cy="102639"/>
          </a:xfrm>
          <a:prstGeom prst="halfFrame">
            <a:avLst>
              <a:gd name="adj1" fmla="val 10162"/>
              <a:gd name="adj2" fmla="val 11414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Plus 16"/>
          <p:cNvSpPr/>
          <p:nvPr/>
        </p:nvSpPr>
        <p:spPr>
          <a:xfrm rot="19084868">
            <a:off x="5396112" y="1994514"/>
            <a:ext cx="283861" cy="251307"/>
          </a:xfrm>
          <a:prstGeom prst="mathPlus">
            <a:avLst>
              <a:gd name="adj1" fmla="val 101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Plus 17"/>
          <p:cNvSpPr/>
          <p:nvPr/>
        </p:nvSpPr>
        <p:spPr>
          <a:xfrm rot="19084868">
            <a:off x="10439134" y="1923899"/>
            <a:ext cx="382248" cy="327884"/>
          </a:xfrm>
          <a:prstGeom prst="mathPlus">
            <a:avLst>
              <a:gd name="adj1" fmla="val 101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Plus 18"/>
          <p:cNvSpPr/>
          <p:nvPr/>
        </p:nvSpPr>
        <p:spPr>
          <a:xfrm rot="19084868">
            <a:off x="10475569" y="1552617"/>
            <a:ext cx="325319" cy="331793"/>
          </a:xfrm>
          <a:prstGeom prst="mathPlus">
            <a:avLst>
              <a:gd name="adj1" fmla="val 101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orizontal Scroll 19"/>
          <p:cNvSpPr/>
          <p:nvPr/>
        </p:nvSpPr>
        <p:spPr>
          <a:xfrm>
            <a:off x="786042" y="692342"/>
            <a:ext cx="2152059" cy="43192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সঠিক উত্তরটি খাতায় লেখঃ</a:t>
            </a:r>
            <a:endParaRPr lang="en-US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381593" y="2445895"/>
            <a:ext cx="10178323" cy="314784"/>
            <a:chOff x="599614" y="1285860"/>
            <a:chExt cx="8258666" cy="723557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2" name="Right Arrow 21"/>
            <p:cNvSpPr/>
            <p:nvPr/>
          </p:nvSpPr>
          <p:spPr>
            <a:xfrm>
              <a:off x="599614" y="1285860"/>
              <a:ext cx="614799" cy="723557"/>
            </a:xfrm>
            <a:prstGeom prst="rightArrow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bn-IN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(২)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214413" y="1285860"/>
              <a:ext cx="7643867" cy="714380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1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তোমার এলাকার সকল জীব, জড় এবং তাদের মধ্যকার পারস্পরিক ক্রিয়াকে কী বলে</a:t>
              </a:r>
              <a:r>
                <a:rPr lang="en-US" sz="1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?</a:t>
              </a:r>
              <a:endPara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2528068" y="3193292"/>
            <a:ext cx="4220006" cy="2869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(গ) বাস্তুসংস্থান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362671" y="3176670"/>
            <a:ext cx="4211299" cy="31852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(ঘ)  খাদ্য শৃঙ্খল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362671" y="2792070"/>
            <a:ext cx="4211299" cy="28340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(খ)  আবাস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513077" y="2813393"/>
            <a:ext cx="4220006" cy="30704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(ক)  বাসস্থান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Half Frame 27"/>
          <p:cNvSpPr/>
          <p:nvPr/>
        </p:nvSpPr>
        <p:spPr>
          <a:xfrm rot="19845736" flipV="1">
            <a:off x="5501073" y="3272056"/>
            <a:ext cx="216385" cy="102639"/>
          </a:xfrm>
          <a:prstGeom prst="halfFrame">
            <a:avLst>
              <a:gd name="adj1" fmla="val 10162"/>
              <a:gd name="adj2" fmla="val 11414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Plus 28"/>
          <p:cNvSpPr/>
          <p:nvPr/>
        </p:nvSpPr>
        <p:spPr>
          <a:xfrm rot="19084868">
            <a:off x="5383624" y="2851440"/>
            <a:ext cx="283861" cy="251307"/>
          </a:xfrm>
          <a:prstGeom prst="mathPlus">
            <a:avLst>
              <a:gd name="adj1" fmla="val 101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Plus 29"/>
          <p:cNvSpPr/>
          <p:nvPr/>
        </p:nvSpPr>
        <p:spPr>
          <a:xfrm rot="19084868">
            <a:off x="10442111" y="3186511"/>
            <a:ext cx="382248" cy="327884"/>
          </a:xfrm>
          <a:prstGeom prst="mathPlus">
            <a:avLst>
              <a:gd name="adj1" fmla="val 101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Plus 30"/>
          <p:cNvSpPr/>
          <p:nvPr/>
        </p:nvSpPr>
        <p:spPr>
          <a:xfrm rot="19084868">
            <a:off x="10433099" y="2797382"/>
            <a:ext cx="325319" cy="331793"/>
          </a:xfrm>
          <a:prstGeom prst="mathPlus">
            <a:avLst>
              <a:gd name="adj1" fmla="val 101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396583" y="3675075"/>
            <a:ext cx="10178323" cy="314784"/>
            <a:chOff x="599614" y="1285860"/>
            <a:chExt cx="8258666" cy="723557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33" name="Right Arrow 32"/>
            <p:cNvSpPr/>
            <p:nvPr/>
          </p:nvSpPr>
          <p:spPr>
            <a:xfrm>
              <a:off x="599614" y="1285860"/>
              <a:ext cx="614799" cy="723557"/>
            </a:xfrm>
            <a:prstGeom prst="rightArrow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bn-IN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(৩)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214413" y="1285860"/>
              <a:ext cx="7643867" cy="714380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1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ঘাস কোনটি ব্যবহার করে নিজেদের প্রয়োজনীয় খাদ্য তৈরি করে থাকে </a:t>
              </a:r>
              <a:r>
                <a:rPr lang="en-US" sz="1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?</a:t>
              </a:r>
              <a:endPara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5" name="Rounded Rectangle 34"/>
          <p:cNvSpPr/>
          <p:nvPr/>
        </p:nvSpPr>
        <p:spPr>
          <a:xfrm>
            <a:off x="7354901" y="4482432"/>
            <a:ext cx="4220006" cy="2869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(ঘ) সূর্যের আলো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2520847" y="4031096"/>
            <a:ext cx="4211299" cy="31852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(ক) অক্সিজেন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7347681" y="4021250"/>
            <a:ext cx="4211299" cy="28340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(খ) বায়ু প্রবাহ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2513078" y="4462297"/>
            <a:ext cx="4220006" cy="30704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(গ) আর্দ্রতা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Half Frame 38"/>
          <p:cNvSpPr/>
          <p:nvPr/>
        </p:nvSpPr>
        <p:spPr>
          <a:xfrm rot="19845736" flipV="1">
            <a:off x="10582737" y="4546206"/>
            <a:ext cx="216385" cy="102639"/>
          </a:xfrm>
          <a:prstGeom prst="halfFrame">
            <a:avLst>
              <a:gd name="adj1" fmla="val 10162"/>
              <a:gd name="adj2" fmla="val 11414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Plus 39"/>
          <p:cNvSpPr/>
          <p:nvPr/>
        </p:nvSpPr>
        <p:spPr>
          <a:xfrm rot="19084868">
            <a:off x="5368634" y="4485356"/>
            <a:ext cx="283861" cy="251307"/>
          </a:xfrm>
          <a:prstGeom prst="mathPlus">
            <a:avLst>
              <a:gd name="adj1" fmla="val 101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Plus 40"/>
          <p:cNvSpPr/>
          <p:nvPr/>
        </p:nvSpPr>
        <p:spPr>
          <a:xfrm rot="19084868">
            <a:off x="5345458" y="4055929"/>
            <a:ext cx="382248" cy="327884"/>
          </a:xfrm>
          <a:prstGeom prst="mathPlus">
            <a:avLst>
              <a:gd name="adj1" fmla="val 101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Plus 41"/>
          <p:cNvSpPr/>
          <p:nvPr/>
        </p:nvSpPr>
        <p:spPr>
          <a:xfrm rot="19084868">
            <a:off x="10463081" y="4011572"/>
            <a:ext cx="325319" cy="331793"/>
          </a:xfrm>
          <a:prstGeom prst="mathPlus">
            <a:avLst>
              <a:gd name="adj1" fmla="val 101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1381593" y="5009185"/>
            <a:ext cx="10178323" cy="314784"/>
            <a:chOff x="599614" y="1285860"/>
            <a:chExt cx="8258666" cy="723557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44" name="Right Arrow 43"/>
            <p:cNvSpPr/>
            <p:nvPr/>
          </p:nvSpPr>
          <p:spPr>
            <a:xfrm>
              <a:off x="599614" y="1285860"/>
              <a:ext cx="614799" cy="723557"/>
            </a:xfrm>
            <a:prstGeom prst="rightArrow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bn-IN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(৪)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214413" y="1285860"/>
              <a:ext cx="7643867" cy="714380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bn-IN" sz="1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আম গাছ সালোকসংশ্লেষণ প্রক্রিয়ায় খাদ্য তৈরির সময় কোনটি বায়ুতে ছাড়ে </a:t>
              </a:r>
              <a:r>
                <a:rPr lang="en-US" sz="1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? </a:t>
              </a:r>
            </a:p>
          </p:txBody>
        </p:sp>
      </p:grpSp>
      <p:sp>
        <p:nvSpPr>
          <p:cNvPr id="46" name="Rounded Rectangle 45"/>
          <p:cNvSpPr/>
          <p:nvPr/>
        </p:nvSpPr>
        <p:spPr>
          <a:xfrm>
            <a:off x="7339910" y="5381828"/>
            <a:ext cx="4220006" cy="2869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(খ) অক্সিজেন 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7377661" y="5739960"/>
            <a:ext cx="4211299" cy="31852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(ঘ) কার্বন কণা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2505857" y="5385340"/>
            <a:ext cx="4211299" cy="28340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(ক) কার্বন ডাইঅক্সাইড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 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2528068" y="5796407"/>
            <a:ext cx="4220006" cy="30704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(গ) নাইট্রোজেন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Half Frame 49"/>
          <p:cNvSpPr/>
          <p:nvPr/>
        </p:nvSpPr>
        <p:spPr>
          <a:xfrm rot="19845736" flipV="1">
            <a:off x="10582739" y="5447509"/>
            <a:ext cx="216385" cy="102639"/>
          </a:xfrm>
          <a:prstGeom prst="halfFrame">
            <a:avLst>
              <a:gd name="adj1" fmla="val 10162"/>
              <a:gd name="adj2" fmla="val 11414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Plus 50"/>
          <p:cNvSpPr/>
          <p:nvPr/>
        </p:nvSpPr>
        <p:spPr>
          <a:xfrm rot="19084868">
            <a:off x="5398615" y="5804475"/>
            <a:ext cx="283861" cy="251307"/>
          </a:xfrm>
          <a:prstGeom prst="mathPlus">
            <a:avLst>
              <a:gd name="adj1" fmla="val 101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Plus 51"/>
          <p:cNvSpPr/>
          <p:nvPr/>
        </p:nvSpPr>
        <p:spPr>
          <a:xfrm rot="19084868">
            <a:off x="10457103" y="5749802"/>
            <a:ext cx="382248" cy="327884"/>
          </a:xfrm>
          <a:prstGeom prst="mathPlus">
            <a:avLst>
              <a:gd name="adj1" fmla="val 101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Plus 52"/>
          <p:cNvSpPr/>
          <p:nvPr/>
        </p:nvSpPr>
        <p:spPr>
          <a:xfrm rot="19084868">
            <a:off x="5366426" y="5360671"/>
            <a:ext cx="325319" cy="331793"/>
          </a:xfrm>
          <a:prstGeom prst="mathPlus">
            <a:avLst>
              <a:gd name="adj1" fmla="val 101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864372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"/>
                            </p:stCondLst>
                            <p:childTnLst>
                              <p:par>
                                <p:cTn id="19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4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00"/>
                            </p:stCondLst>
                            <p:childTnLst>
                              <p:par>
                                <p:cTn id="22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33"/>
            </a:avLst>
          </a:prstGeom>
          <a:solidFill>
            <a:schemeClr val="accent3"/>
          </a:solidFill>
          <a:ln>
            <a:solidFill>
              <a:schemeClr val="bg2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E3C0B83D-B073-4B41-A505-9B8C0576F6EB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7-Sep-17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4885350" y="204695"/>
            <a:ext cx="2684683" cy="54481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সংক্ষিপ্ত প্রশ্নোত্তর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8938" y="1098261"/>
            <a:ext cx="10578655" cy="2058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latin typeface="NikoshBAN" pitchFamily="2" charset="0"/>
                <a:cs typeface="NikoshBAN" pitchFamily="2" charset="0"/>
              </a:rPr>
              <a:t>                                              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শক্তির প্রধান উৎস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 কী?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Notched Right Arrow 14"/>
          <p:cNvSpPr/>
          <p:nvPr/>
        </p:nvSpPr>
        <p:spPr>
          <a:xfrm>
            <a:off x="675445" y="1463416"/>
            <a:ext cx="658680" cy="335404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endParaRPr lang="en-US" sz="1200" dirty="0">
              <a:solidFill>
                <a:schemeClr val="accent4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Pentagon 16"/>
          <p:cNvSpPr/>
          <p:nvPr/>
        </p:nvSpPr>
        <p:spPr>
          <a:xfrm>
            <a:off x="723929" y="1098259"/>
            <a:ext cx="1714512" cy="190895"/>
          </a:xfrm>
          <a:prstGeom prst="homeP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প্রশ্ন-১</a:t>
            </a:r>
            <a:endParaRPr lang="en-US" sz="1200" dirty="0"/>
          </a:p>
        </p:txBody>
      </p:sp>
      <p:sp>
        <p:nvSpPr>
          <p:cNvPr id="21" name="Rectangle 20"/>
          <p:cNvSpPr/>
          <p:nvPr/>
        </p:nvSpPr>
        <p:spPr>
          <a:xfrm>
            <a:off x="1348614" y="1501362"/>
            <a:ext cx="9968960" cy="222508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524977" y="1543987"/>
            <a:ext cx="1023352" cy="13491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সূর্য</a:t>
            </a:r>
            <a:r>
              <a:rPr lang="bn-IN" sz="1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11438" y="2090101"/>
            <a:ext cx="10578655" cy="2058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latin typeface="NikoshBAN" pitchFamily="2" charset="0"/>
                <a:cs typeface="NikoshBAN" pitchFamily="2" charset="0"/>
              </a:rPr>
              <a:t>                                              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পৃথিবীর সকল প্রাণী খাদ্যের জন্য প্রত্যক্ষ বা পরোক্ষভাবে 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কীসের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উ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পর 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নির্ভরশীল?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Notched Right Arrow 33"/>
          <p:cNvSpPr/>
          <p:nvPr/>
        </p:nvSpPr>
        <p:spPr>
          <a:xfrm>
            <a:off x="677945" y="2455256"/>
            <a:ext cx="658680" cy="335404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endParaRPr lang="en-US" sz="1200" dirty="0">
              <a:solidFill>
                <a:schemeClr val="accent4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Pentagon 34"/>
          <p:cNvSpPr/>
          <p:nvPr/>
        </p:nvSpPr>
        <p:spPr>
          <a:xfrm>
            <a:off x="726429" y="2090099"/>
            <a:ext cx="1714512" cy="190895"/>
          </a:xfrm>
          <a:prstGeom prst="homeP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প্রশ্ন-২</a:t>
            </a:r>
            <a:endParaRPr lang="en-US" sz="1200" dirty="0"/>
          </a:p>
        </p:txBody>
      </p:sp>
      <p:sp>
        <p:nvSpPr>
          <p:cNvPr id="36" name="Rectangle 35"/>
          <p:cNvSpPr/>
          <p:nvPr/>
        </p:nvSpPr>
        <p:spPr>
          <a:xfrm>
            <a:off x="1351114" y="2493202"/>
            <a:ext cx="9968960" cy="222508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1434678" y="2534660"/>
            <a:ext cx="6572296" cy="181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উদ্ভিদের  উপর।</a:t>
            </a:r>
            <a:endParaRPr lang="en-US" sz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26428" y="3079441"/>
            <a:ext cx="10578655" cy="2058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latin typeface="NikoshBAN" pitchFamily="2" charset="0"/>
                <a:cs typeface="NikoshBAN" pitchFamily="2" charset="0"/>
              </a:rPr>
              <a:t>                                              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তোমার বাড়ির পাশে যে তৃণজাতীয় গাছ দেখ তারা কোথা হতে শক্তি সংগ্রহ করে?</a:t>
            </a:r>
            <a:endParaRPr lang="en-US" sz="1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Notched Right Arrow 39"/>
          <p:cNvSpPr/>
          <p:nvPr/>
        </p:nvSpPr>
        <p:spPr>
          <a:xfrm>
            <a:off x="692935" y="3444596"/>
            <a:ext cx="658680" cy="335404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endParaRPr lang="en-US" sz="1200" dirty="0">
              <a:solidFill>
                <a:schemeClr val="accent4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Pentagon 40"/>
          <p:cNvSpPr/>
          <p:nvPr/>
        </p:nvSpPr>
        <p:spPr>
          <a:xfrm>
            <a:off x="741419" y="3079439"/>
            <a:ext cx="1714512" cy="190895"/>
          </a:xfrm>
          <a:prstGeom prst="homeP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প্রশ্ন-৩</a:t>
            </a:r>
            <a:endParaRPr lang="en-US" sz="1200" dirty="0"/>
          </a:p>
        </p:txBody>
      </p:sp>
      <p:sp>
        <p:nvSpPr>
          <p:cNvPr id="42" name="Rectangle 41"/>
          <p:cNvSpPr/>
          <p:nvPr/>
        </p:nvSpPr>
        <p:spPr>
          <a:xfrm>
            <a:off x="1366104" y="3482542"/>
            <a:ext cx="9968960" cy="222508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1449668" y="3524000"/>
            <a:ext cx="6572296" cy="181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সূর্যের আলো থেকে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96448" y="4053791"/>
            <a:ext cx="10578655" cy="2058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                         তোমার বাগানের হাসনাহেনা উদ্ভিদটি বায়ুর কোন উপাদানটি গ্রহণ করেছে 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 </a:t>
            </a:r>
          </a:p>
        </p:txBody>
      </p:sp>
      <p:sp>
        <p:nvSpPr>
          <p:cNvPr id="46" name="Notched Right Arrow 45"/>
          <p:cNvSpPr/>
          <p:nvPr/>
        </p:nvSpPr>
        <p:spPr>
          <a:xfrm>
            <a:off x="662955" y="4418946"/>
            <a:ext cx="658680" cy="335404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endParaRPr lang="en-US" sz="1200" dirty="0">
              <a:solidFill>
                <a:schemeClr val="accent4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Pentagon 46"/>
          <p:cNvSpPr/>
          <p:nvPr/>
        </p:nvSpPr>
        <p:spPr>
          <a:xfrm>
            <a:off x="711439" y="4053789"/>
            <a:ext cx="1714512" cy="190895"/>
          </a:xfrm>
          <a:prstGeom prst="homeP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প্রশ্ন-৪</a:t>
            </a:r>
            <a:endParaRPr lang="en-US" sz="1200" dirty="0"/>
          </a:p>
        </p:txBody>
      </p:sp>
      <p:sp>
        <p:nvSpPr>
          <p:cNvPr id="48" name="Rectangle 47"/>
          <p:cNvSpPr/>
          <p:nvPr/>
        </p:nvSpPr>
        <p:spPr>
          <a:xfrm>
            <a:off x="1336124" y="4456892"/>
            <a:ext cx="9968960" cy="222508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1376146" y="4498350"/>
            <a:ext cx="6572296" cy="181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কার্বন-ডাই-অক্সাইড।</a:t>
            </a:r>
            <a:endParaRPr lang="en-US" sz="1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467195" y="932437"/>
            <a:ext cx="11392525" cy="4928717"/>
            <a:chOff x="467195" y="932437"/>
            <a:chExt cx="11392525" cy="4928717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9" name="Rectangle 18"/>
            <p:cNvSpPr/>
            <p:nvPr/>
          </p:nvSpPr>
          <p:spPr>
            <a:xfrm>
              <a:off x="479685" y="932437"/>
              <a:ext cx="11362545" cy="4928717"/>
            </a:xfrm>
            <a:prstGeom prst="rect">
              <a:avLst/>
            </a:prstGeom>
            <a:noFill/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479685" y="1903751"/>
              <a:ext cx="11362545" cy="1588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482185" y="2895591"/>
              <a:ext cx="11362545" cy="1588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97175" y="3884931"/>
              <a:ext cx="11362545" cy="1588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467195" y="4859281"/>
              <a:ext cx="11362545" cy="1588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Rectangle 50"/>
          <p:cNvSpPr/>
          <p:nvPr/>
        </p:nvSpPr>
        <p:spPr>
          <a:xfrm>
            <a:off x="726428" y="5043131"/>
            <a:ext cx="10578655" cy="2058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latin typeface="NikoshBAN" pitchFamily="2" charset="0"/>
                <a:cs typeface="NikoshBAN" pitchFamily="2" charset="0"/>
              </a:rPr>
              <a:t>                                                মানুষ নির্ভর করে এমন  তিনটি জড়বস্তুর উদাহরন দাও।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Notched Right Arrow 51"/>
          <p:cNvSpPr/>
          <p:nvPr/>
        </p:nvSpPr>
        <p:spPr>
          <a:xfrm>
            <a:off x="692935" y="5408286"/>
            <a:ext cx="658680" cy="335404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endParaRPr lang="en-US" sz="1200" dirty="0">
              <a:solidFill>
                <a:schemeClr val="accent4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Pentagon 52"/>
          <p:cNvSpPr/>
          <p:nvPr/>
        </p:nvSpPr>
        <p:spPr>
          <a:xfrm>
            <a:off x="741419" y="5043129"/>
            <a:ext cx="1714512" cy="190895"/>
          </a:xfrm>
          <a:prstGeom prst="homeP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প্রশ্ন-৫</a:t>
            </a:r>
            <a:endParaRPr lang="en-US" sz="1200" dirty="0"/>
          </a:p>
        </p:txBody>
      </p:sp>
      <p:sp>
        <p:nvSpPr>
          <p:cNvPr id="54" name="Rectangle 53"/>
          <p:cNvSpPr/>
          <p:nvPr/>
        </p:nvSpPr>
        <p:spPr>
          <a:xfrm>
            <a:off x="1366104" y="5446232"/>
            <a:ext cx="9968960" cy="222508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1362584" y="5487690"/>
            <a:ext cx="6572296" cy="181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মাটি, পানি ও বায়ু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864372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22" grpId="0" animBg="1"/>
      <p:bldP spid="37" grpId="0" animBg="1"/>
      <p:bldP spid="43" grpId="0" animBg="1"/>
      <p:bldP spid="49" grpId="0" animBg="1"/>
      <p:bldP spid="5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33"/>
            </a:avLst>
          </a:prstGeom>
          <a:solidFill>
            <a:schemeClr val="accent3"/>
          </a:solidFill>
          <a:ln>
            <a:solidFill>
              <a:schemeClr val="bg2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528343B8-B560-4A03-B8CE-4C657E2A06A8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7-Sep-17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49" t="16657" r="17357" b="35531"/>
          <a:stretch/>
        </p:blipFill>
        <p:spPr bwMode="auto">
          <a:xfrm>
            <a:off x="3403570" y="703943"/>
            <a:ext cx="2944092" cy="630382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7" name="Picture 6" descr="download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6903" y="237431"/>
            <a:ext cx="2686050" cy="17049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57830" y="2569028"/>
            <a:ext cx="8476342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Wingdings" pitchFamily="2" charset="2"/>
              <a:buChar char="q"/>
            </a:pPr>
            <a:r>
              <a:rPr lang="bn-IN" sz="3600" b="1" spc="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 ঘরে রাখা গাছটি মারা যাচ্ছে। তোমার বন্ধুরা গাছটিকে জানালার পাশে নিয়ে রাখার পরামর্শ দিল। কেন? এ সম্পর্কে ৫ টি বাক্য লেখ।</a:t>
            </a:r>
          </a:p>
        </p:txBody>
      </p:sp>
    </p:spTree>
    <p:extLst>
      <p:ext uri="{BB962C8B-B14F-4D97-AF65-F5344CB8AC3E}">
        <p14:creationId xmlns:p14="http://schemas.microsoft.com/office/powerpoint/2010/main" xmlns="" val="54864372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33"/>
            </a:avLst>
          </a:prstGeom>
          <a:solidFill>
            <a:schemeClr val="accent3"/>
          </a:solidFill>
          <a:ln>
            <a:solidFill>
              <a:schemeClr val="bg2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251FD2B8-3E8C-4735-A64E-62AABF79C509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7-Sep-17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nxvx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44" y="304800"/>
            <a:ext cx="11756570" cy="62125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975429" y="1668921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IN" sz="60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সকলকে ধন্যবাদ</a:t>
            </a:r>
          </a:p>
          <a:p>
            <a:pPr algn="ctr"/>
            <a:r>
              <a:rPr lang="bn-IN" sz="60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আজকের পাঠ </a:t>
            </a:r>
          </a:p>
          <a:p>
            <a:pPr algn="ctr"/>
            <a:r>
              <a:rPr lang="bn-IN" sz="60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এখানেই শেষ।</a:t>
            </a:r>
          </a:p>
        </p:txBody>
      </p:sp>
    </p:spTree>
    <p:extLst>
      <p:ext uri="{BB962C8B-B14F-4D97-AF65-F5344CB8AC3E}">
        <p14:creationId xmlns:p14="http://schemas.microsoft.com/office/powerpoint/2010/main" xmlns="" val="54864372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33"/>
            </a:avLst>
          </a:prstGeom>
          <a:solidFill>
            <a:schemeClr val="accent3"/>
          </a:solidFill>
          <a:ln>
            <a:solidFill>
              <a:schemeClr val="bg2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251FD2B8-3E8C-4735-A64E-62AABF79C509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7-Sep-17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2093244" y="2105543"/>
            <a:ext cx="8077200" cy="3439239"/>
          </a:xfrm>
          <a:prstGeom prst="round2DiagRect">
            <a:avLst/>
          </a:prstGeom>
          <a:ln w="28575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সম্মানিত শিক্ষকবৃন্দ  প্রতি স্লাইডের নিচে পাঠটি কিভাবে শ্রেণিকক্ষে উপস্থাপন করতে হবে তার প্রয়োজনীয় নির্দেশনা স্লাইডের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চে 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আকারে দেয়া আছে </a:t>
            </a:r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পাঠটি উপস্থাপনের আগে পাঠ্যপুস্তকের সংশ্লিষ্ট পাঠের সাথে মিলিয়ে নিতে অনুরোধ করা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2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পাশাপাশি আপনাদের নিজস্ব চিন্তা-চেতনা দ্বারা পাঠ উপস্থাপন </a:t>
            </a:r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আরও বেশ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ফলপ্রসূ করতে পারবেন বলে আশা করছি </a:t>
            </a:r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bn-IN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সবশেষে সবাইকে মতামত ও রেটিং দেওয়ার অনুরোধ করছি। ধন্যবাদ।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864372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33"/>
            </a:avLst>
          </a:prstGeom>
          <a:solidFill>
            <a:schemeClr val="accent3"/>
          </a:solidFill>
          <a:ln>
            <a:solidFill>
              <a:schemeClr val="bg2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20607932-29F0-4E5A-BDFB-A6C5617C091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7-Sep-17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Sukesh Sutradh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891" y="2997200"/>
            <a:ext cx="1690709" cy="22106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 flipH="1">
            <a:off x="2703186" y="3047996"/>
            <a:ext cx="3037213" cy="21852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সুকেশ সূত্রধর</a:t>
            </a:r>
            <a:r>
              <a:rPr lang="bn-IN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endParaRPr lang="bn-IN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সহকারি শিক্ষক,</a:t>
            </a:r>
          </a:p>
          <a:p>
            <a:r>
              <a:rPr lang="bn-IN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কোয়রপুর সরকারি প্রাথমিক বিদ্যালয়,</a:t>
            </a:r>
          </a:p>
          <a:p>
            <a:r>
              <a:rPr lang="bn-IN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নাসিরনগর, ব্রাহ্মণবাড়িয়া।</a:t>
            </a:r>
          </a:p>
          <a:p>
            <a:r>
              <a:rPr lang="bn-IN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 নং-০১৭২২ ২৬৯৪৬১</a:t>
            </a:r>
          </a:p>
          <a:p>
            <a:r>
              <a:rPr lang="bn-IN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ইমেইলঃ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sukeshbd@gmail.com</a:t>
            </a:r>
            <a:r>
              <a:rPr lang="bn-IN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558800" y="1054100"/>
            <a:ext cx="11167289" cy="5321300"/>
            <a:chOff x="558800" y="1054100"/>
            <a:chExt cx="11167289" cy="5321300"/>
          </a:xfrm>
        </p:grpSpPr>
        <p:sp>
          <p:nvSpPr>
            <p:cNvPr id="8" name="Flowchart: Document 7"/>
            <p:cNvSpPr/>
            <p:nvPr/>
          </p:nvSpPr>
          <p:spPr>
            <a:xfrm>
              <a:off x="609600" y="1587500"/>
              <a:ext cx="5359400" cy="4775200"/>
            </a:xfrm>
            <a:prstGeom prst="flowChartDocument">
              <a:avLst/>
            </a:prstGeom>
            <a:noFill/>
            <a:ln w="38100">
              <a:solidFill>
                <a:srgbClr val="00206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Document 15"/>
            <p:cNvSpPr/>
            <p:nvPr/>
          </p:nvSpPr>
          <p:spPr>
            <a:xfrm>
              <a:off x="6324600" y="1587500"/>
              <a:ext cx="5359400" cy="4787900"/>
            </a:xfrm>
            <a:prstGeom prst="flowChartDocument">
              <a:avLst/>
            </a:prstGeom>
            <a:noFill/>
            <a:ln w="38100">
              <a:solidFill>
                <a:srgbClr val="00206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an 19"/>
            <p:cNvSpPr/>
            <p:nvPr/>
          </p:nvSpPr>
          <p:spPr>
            <a:xfrm rot="5400000">
              <a:off x="3044401" y="-1431501"/>
              <a:ext cx="506487" cy="5477689"/>
            </a:xfrm>
            <a:prstGeom prst="can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an 20"/>
            <p:cNvSpPr/>
            <p:nvPr/>
          </p:nvSpPr>
          <p:spPr>
            <a:xfrm rot="5400000">
              <a:off x="8734001" y="-1431501"/>
              <a:ext cx="506487" cy="5477689"/>
            </a:xfrm>
            <a:prstGeom prst="can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Picture 24" descr="Sukesh Sutradh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6167" y="2961793"/>
            <a:ext cx="1681556" cy="22052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6" name="TextBox 25"/>
          <p:cNvSpPr txBox="1"/>
          <p:nvPr/>
        </p:nvSpPr>
        <p:spPr>
          <a:xfrm flipH="1">
            <a:off x="8430886" y="3009896"/>
            <a:ext cx="3037213" cy="20928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শ্রেণি-পঞ্চম,</a:t>
            </a:r>
          </a:p>
          <a:p>
            <a:r>
              <a:rPr lang="bn-IN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বিষয়-প্রাথমিক বিজ্ঞান,</a:t>
            </a:r>
          </a:p>
          <a:p>
            <a:r>
              <a:rPr lang="bn-IN" sz="20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অধ্যায়-প্রথম (আমাদের পরিবেশ),</a:t>
            </a:r>
          </a:p>
          <a:p>
            <a:r>
              <a:rPr lang="bn-IN" sz="14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পাঠের শিরোনাম-জীব ও জড়ের মধ্যকার সম্পর্ক,</a:t>
            </a:r>
          </a:p>
          <a:p>
            <a:r>
              <a:rPr lang="bn-IN" sz="20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সময়ঃ ৪৫ মিনিট।</a:t>
            </a:r>
            <a:endParaRPr lang="bn-IN" sz="1050" dirty="0" smtClean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1200" dirty="0" smtClean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29" name="PubOvalCallout"/>
          <p:cNvSpPr>
            <a:spLocks noEditPoints="1" noChangeArrowheads="1"/>
          </p:cNvSpPr>
          <p:nvPr/>
        </p:nvSpPr>
        <p:spPr bwMode="auto">
          <a:xfrm>
            <a:off x="1219200" y="1790700"/>
            <a:ext cx="4140200" cy="825500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bn-IN" sz="28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PubOvalCallout"/>
          <p:cNvSpPr>
            <a:spLocks noEditPoints="1" noChangeArrowheads="1"/>
          </p:cNvSpPr>
          <p:nvPr/>
        </p:nvSpPr>
        <p:spPr bwMode="auto">
          <a:xfrm>
            <a:off x="7061200" y="1841500"/>
            <a:ext cx="4140200" cy="825500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bn-IN" sz="28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864372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6" grpId="0" animBg="1"/>
      <p:bldP spid="1029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33"/>
            </a:avLst>
          </a:prstGeom>
          <a:solidFill>
            <a:schemeClr val="accent3"/>
          </a:solidFill>
          <a:ln>
            <a:solidFill>
              <a:schemeClr val="bg2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85A9D335-57F5-4A14-A0B2-B5C66A8EFC92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7-Sep-17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cat water drinkin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162" y="1156297"/>
            <a:ext cx="6932636" cy="51994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08912" y="368792"/>
            <a:ext cx="3084499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ছবিতে কী দেখা যাচ্ছে?</a:t>
            </a:r>
            <a:endParaRPr lang="en-US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2867" y="401068"/>
            <a:ext cx="407836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2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কোনটি জীব এবং কোনটি জড়?</a:t>
            </a:r>
            <a:endParaRPr lang="en-US" sz="32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58995" y="386069"/>
            <a:ext cx="402385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2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একটি বিড়াল পানি পান করছে।</a:t>
            </a:r>
            <a:endParaRPr lang="en-US" sz="3200" b="1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864372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 animBg="1"/>
      <p:bldP spid="11" grpId="0" animBg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33"/>
            </a:avLst>
          </a:prstGeom>
          <a:solidFill>
            <a:schemeClr val="accent3"/>
          </a:solidFill>
          <a:ln>
            <a:solidFill>
              <a:schemeClr val="bg2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B141CE80-CEE9-4CDF-89E4-61A9125CEFF4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7-Sep-17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63735" y="3558016"/>
            <a:ext cx="8143932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IN" sz="6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জীব ও জড়ের মধ্যকার সম্পর্ক।</a:t>
            </a:r>
            <a:endParaRPr lang="en-US" sz="6600" b="1" cap="none" spc="30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273405" y="2019284"/>
            <a:ext cx="5786479" cy="1500198"/>
            <a:chOff x="1571604" y="1142984"/>
            <a:chExt cx="5786478" cy="1500198"/>
          </a:xfrm>
        </p:grpSpPr>
        <p:sp>
          <p:nvSpPr>
            <p:cNvPr id="22" name="Rounded Rectangle 21"/>
            <p:cNvSpPr/>
            <p:nvPr/>
          </p:nvSpPr>
          <p:spPr>
            <a:xfrm>
              <a:off x="1571604" y="1142984"/>
              <a:ext cx="5786478" cy="71438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800" dirty="0" smtClean="0"/>
                <a:t>আজকের পাঠ </a:t>
              </a:r>
              <a:endParaRPr lang="en-US" sz="4800" dirty="0" smtClean="0"/>
            </a:p>
          </p:txBody>
        </p:sp>
        <p:sp>
          <p:nvSpPr>
            <p:cNvPr id="23" name="Down Arrow 22"/>
            <p:cNvSpPr/>
            <p:nvPr/>
          </p:nvSpPr>
          <p:spPr>
            <a:xfrm>
              <a:off x="4143372" y="1857364"/>
              <a:ext cx="785818" cy="785818"/>
            </a:xfrm>
            <a:prstGeom prst="down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548643721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33"/>
            </a:avLst>
          </a:prstGeom>
          <a:solidFill>
            <a:schemeClr val="accent3"/>
          </a:solidFill>
          <a:ln>
            <a:solidFill>
              <a:schemeClr val="bg2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C78F2C22-ECCD-4F21-AFD7-996B84BB349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7-Sep-17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3365500" y="558800"/>
            <a:ext cx="5473700" cy="1143000"/>
          </a:xfrm>
          <a:prstGeom prst="horizontalScroll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0557" y="2418443"/>
            <a:ext cx="283282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854200" y="3035299"/>
            <a:ext cx="8900886" cy="10772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3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১.১.১ জীব বেঁচে থাকার জন্য কীভাবে জড় পদার্থের উপর নির্ভরশীল তা বর্ণনা করতে পারবে। 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864372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33"/>
            </a:avLst>
          </a:prstGeom>
          <a:solidFill>
            <a:schemeClr val="accent3"/>
          </a:solidFill>
          <a:ln>
            <a:solidFill>
              <a:schemeClr val="bg2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5" y="6454828"/>
            <a:ext cx="849939" cy="365125"/>
          </a:xfrm>
        </p:spPr>
        <p:txBody>
          <a:bodyPr/>
          <a:lstStyle/>
          <a:p>
            <a:fld id="{E3A64762-5C9D-4889-871D-E38C8DAD2E3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7-Sep-17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8"/>
            <a:ext cx="4468823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Our-Environment-522e7f87825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475" y="579666"/>
            <a:ext cx="10194148" cy="3345180"/>
          </a:xfrm>
          <a:prstGeom prst="rect">
            <a:avLst/>
          </a:prstGeom>
        </p:spPr>
      </p:pic>
      <p:pic>
        <p:nvPicPr>
          <p:cNvPr id="7" name="Picture 6" descr="hdf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4010" y="1469068"/>
            <a:ext cx="727655" cy="929390"/>
          </a:xfrm>
          <a:prstGeom prst="rect">
            <a:avLst/>
          </a:prstGeom>
        </p:spPr>
      </p:pic>
      <p:pic>
        <p:nvPicPr>
          <p:cNvPr id="9" name="Picture 8" descr="hdfsxzb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0320" y="2825268"/>
            <a:ext cx="857251" cy="876300"/>
          </a:xfrm>
          <a:prstGeom prst="rect">
            <a:avLst/>
          </a:prstGeom>
        </p:spPr>
      </p:pic>
      <p:pic>
        <p:nvPicPr>
          <p:cNvPr id="15" name="Picture 14" descr="hdfsxzvvz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3831" y="2608293"/>
            <a:ext cx="685800" cy="779484"/>
          </a:xfrm>
          <a:prstGeom prst="rect">
            <a:avLst/>
          </a:prstGeom>
        </p:spPr>
      </p:pic>
      <p:pic>
        <p:nvPicPr>
          <p:cNvPr id="16" name="Picture 15" descr="hgf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4435" y="2653261"/>
            <a:ext cx="614596" cy="854440"/>
          </a:xfrm>
          <a:prstGeom prst="rect">
            <a:avLst/>
          </a:prstGeom>
        </p:spPr>
      </p:pic>
      <p:pic>
        <p:nvPicPr>
          <p:cNvPr id="17" name="Picture 16" descr="hgfZ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7337" y="1789594"/>
            <a:ext cx="696859" cy="728756"/>
          </a:xfrm>
          <a:prstGeom prst="rect">
            <a:avLst/>
          </a:prstGeom>
        </p:spPr>
      </p:pic>
      <p:pic>
        <p:nvPicPr>
          <p:cNvPr id="18" name="Picture 17" descr="hgfZx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83719" y="1766541"/>
            <a:ext cx="652389" cy="751811"/>
          </a:xfrm>
          <a:prstGeom prst="rect">
            <a:avLst/>
          </a:prstGeom>
        </p:spPr>
      </p:pic>
      <p:pic>
        <p:nvPicPr>
          <p:cNvPr id="19" name="Picture 18" descr="hdfsxzvvz z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7403" y="629589"/>
            <a:ext cx="719528" cy="959368"/>
          </a:xfrm>
          <a:prstGeom prst="rect">
            <a:avLst/>
          </a:prstGeom>
        </p:spPr>
      </p:pic>
      <p:pic>
        <p:nvPicPr>
          <p:cNvPr id="22" name="Picture 21" descr="Our-Environment-522e7f8782503dcas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1864" y="3087975"/>
            <a:ext cx="599605" cy="809469"/>
          </a:xfrm>
          <a:prstGeom prst="rect">
            <a:avLst/>
          </a:prstGeom>
        </p:spPr>
      </p:pic>
      <p:pic>
        <p:nvPicPr>
          <p:cNvPr id="23" name="Picture 22" descr="Our-Environment-522e7f8782503fegwe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53251" y="2953065"/>
            <a:ext cx="781675" cy="959371"/>
          </a:xfrm>
          <a:prstGeom prst="rect">
            <a:avLst/>
          </a:prstGeom>
        </p:spPr>
      </p:pic>
      <p:pic>
        <p:nvPicPr>
          <p:cNvPr id="24" name="Picture 23" descr="Our-Environment-522e7f8782503fegwef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18178" y="2921653"/>
            <a:ext cx="710623" cy="1049312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4783353" y="215901"/>
            <a:ext cx="27417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b="1" dirty="0" smtClean="0">
                <a:latin typeface="NikoshBAN" pitchFamily="2" charset="0"/>
                <a:cs typeface="NikoshBAN" pitchFamily="2" charset="0"/>
              </a:rPr>
              <a:t>ছবিতে আমরা কী কী দেখতে পাচ্ছি?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723843" y="188211"/>
            <a:ext cx="27985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কোনগুলো জীব এবং কোনগুলো জড়?</a:t>
            </a:r>
            <a:endParaRPr lang="en-US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58"/>
          <p:cNvGrpSpPr/>
          <p:nvPr/>
        </p:nvGrpSpPr>
        <p:grpSpPr>
          <a:xfrm>
            <a:off x="281353" y="4119492"/>
            <a:ext cx="11661195" cy="2356261"/>
            <a:chOff x="281354" y="4119490"/>
            <a:chExt cx="11661194" cy="2356261"/>
          </a:xfrm>
        </p:grpSpPr>
        <p:sp>
          <p:nvSpPr>
            <p:cNvPr id="28" name="Rectangle 27"/>
            <p:cNvSpPr/>
            <p:nvPr/>
          </p:nvSpPr>
          <p:spPr>
            <a:xfrm>
              <a:off x="281354" y="4121834"/>
              <a:ext cx="5781821" cy="2321169"/>
            </a:xfrm>
            <a:prstGeom prst="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203850" y="4119490"/>
              <a:ext cx="5723207" cy="2321169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296344" y="4501662"/>
              <a:ext cx="5759682" cy="25368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6231065" y="4501662"/>
              <a:ext cx="5711483" cy="1406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296344" y="4961744"/>
              <a:ext cx="5759682" cy="34595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6216075" y="4996338"/>
              <a:ext cx="5711483" cy="1406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878112" y="5456419"/>
              <a:ext cx="1903751" cy="14990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723869" y="5471412"/>
              <a:ext cx="1963716" cy="14988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>
              <a:off x="449706" y="5486399"/>
              <a:ext cx="1978702" cy="2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>
              <a:off x="3964899" y="5478905"/>
              <a:ext cx="1903750" cy="29980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8771714" y="5471441"/>
              <a:ext cx="1946222" cy="243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7632429" y="5443932"/>
              <a:ext cx="1963716" cy="149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>
              <a:off x="6358266" y="5473909"/>
              <a:ext cx="1978702" cy="2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>
              <a:off x="9873459" y="5451425"/>
              <a:ext cx="1903750" cy="2998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Box 61"/>
          <p:cNvSpPr txBox="1"/>
          <p:nvPr/>
        </p:nvSpPr>
        <p:spPr>
          <a:xfrm>
            <a:off x="2893103" y="4137286"/>
            <a:ext cx="882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জীব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9041538" y="4094816"/>
            <a:ext cx="882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জড়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432958" y="4593449"/>
            <a:ext cx="558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b="1" dirty="0" smtClean="0">
                <a:latin typeface="NikoshBAN" pitchFamily="2" charset="0"/>
                <a:cs typeface="NikoshBAN" pitchFamily="2" charset="0"/>
              </a:rPr>
              <a:t>উদ্ভিদ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752094" y="4578459"/>
            <a:ext cx="575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b="1" dirty="0" smtClean="0">
                <a:latin typeface="NikoshBAN" pitchFamily="2" charset="0"/>
                <a:cs typeface="NikoshBAN" pitchFamily="2" charset="0"/>
              </a:rPr>
              <a:t>ঘোড়া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921325" y="4563468"/>
            <a:ext cx="399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b="1" dirty="0" smtClean="0">
                <a:latin typeface="NikoshBAN" pitchFamily="2" charset="0"/>
                <a:cs typeface="NikoshBAN" pitchFamily="2" charset="0"/>
              </a:rPr>
              <a:t>গরু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4120539" y="4563469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b="1" dirty="0" smtClean="0">
                <a:latin typeface="NikoshBAN" pitchFamily="2" charset="0"/>
                <a:cs typeface="NikoshBAN" pitchFamily="2" charset="0"/>
              </a:rPr>
              <a:t>মানুষ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124879" y="4548479"/>
            <a:ext cx="622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b="1" dirty="0" smtClean="0">
                <a:latin typeface="NikoshBAN" pitchFamily="2" charset="0"/>
                <a:cs typeface="NikoshBAN" pitchFamily="2" charset="0"/>
              </a:rPr>
              <a:t>মোরগ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548946" y="4566574"/>
            <a:ext cx="6900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ঘর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7568276" y="4548479"/>
            <a:ext cx="405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সূর্য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9007333" y="4563469"/>
            <a:ext cx="521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বেড়া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9951712" y="4548478"/>
            <a:ext cx="478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কুয়া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11135935" y="4548478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খেলনা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864372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9044E-6 2.48555E-6 L -0.39977 0.52601 L -0.39234 0.52162 " pathEditMode="relative" rAng="0" ptsTypes="AAA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26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2 0.02242 L -0.53033 0.5181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" y="248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07 -1.79191E-6 L 0.09587 0.3951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197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25 0.02174 L -0.36211 0.3907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" y="185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8 0.00624 L 0.03177 0.3271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" y="16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2 -0.00879 L -0.21354 0.5748 L -0.21823 0.563 " pathEditMode="relative" rAng="0" ptsTypes="AAA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" y="29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4 0.02798 L 0.3026 0.68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" y="327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8 0.03237 L 0.63256 0.3576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" y="16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6 0.01965 L 0.03711 0.366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" y="17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8 0.01665 L 0.32982 0.3461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" y="1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33"/>
            </a:avLst>
          </a:prstGeom>
          <a:solidFill>
            <a:schemeClr val="accent3"/>
          </a:solidFill>
          <a:ln>
            <a:solidFill>
              <a:schemeClr val="bg2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F51C2C8A-9115-49CD-8343-DDBA2369240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7-Sep-17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2381250" y="917330"/>
            <a:ext cx="6928336" cy="5559670"/>
            <a:chOff x="2381250" y="917330"/>
            <a:chExt cx="6928336" cy="5559670"/>
          </a:xfrm>
        </p:grpSpPr>
        <p:pic>
          <p:nvPicPr>
            <p:cNvPr id="22" name="Picture 21" descr="plate-food-135843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97601" y="5342536"/>
              <a:ext cx="1384299" cy="1134464"/>
            </a:xfrm>
            <a:prstGeom prst="ellipse">
              <a:avLst/>
            </a:prstGeom>
            <a:ln w="3175" cap="rnd">
              <a:solidFill>
                <a:schemeClr val="accent6">
                  <a:lumMod val="50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</p:spPr>
        </p:pic>
        <p:sp>
          <p:nvSpPr>
            <p:cNvPr id="71" name="Right Arrow 70"/>
            <p:cNvSpPr/>
            <p:nvPr/>
          </p:nvSpPr>
          <p:spPr>
            <a:xfrm rot="15233182" flipV="1">
              <a:off x="5991141" y="4539677"/>
              <a:ext cx="1079500" cy="656661"/>
            </a:xfrm>
            <a:prstGeom prst="rightArrow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 smtClean="0">
                  <a:solidFill>
                    <a:schemeClr val="bg2">
                      <a:lumMod val="25000"/>
                    </a:schemeClr>
                  </a:solidFill>
                  <a:latin typeface="NikoshBAN" pitchFamily="2" charset="0"/>
                  <a:cs typeface="NikoshBAN" pitchFamily="2" charset="0"/>
                </a:rPr>
                <a:t>খাদ্য</a:t>
              </a:r>
              <a:endParaRPr lang="en-US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8" name="Picture 7" descr="downloagdd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02599" y="2722563"/>
              <a:ext cx="1206987" cy="1049338"/>
            </a:xfrm>
            <a:prstGeom prst="ellipse">
              <a:avLst/>
            </a:prstGeom>
            <a:ln w="3175" cap="rnd">
              <a:solidFill>
                <a:schemeClr val="accent6">
                  <a:lumMod val="50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</p:spPr>
        </p:pic>
        <p:pic>
          <p:nvPicPr>
            <p:cNvPr id="10" name="Picture 9" descr="giphy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24699" y="1274725"/>
              <a:ext cx="1431281" cy="1138275"/>
            </a:xfrm>
            <a:prstGeom prst="ellipse">
              <a:avLst/>
            </a:prstGeom>
            <a:ln w="3175" cap="rnd">
              <a:solidFill>
                <a:schemeClr val="accent6">
                  <a:lumMod val="50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</p:spPr>
        </p:pic>
        <p:pic>
          <p:nvPicPr>
            <p:cNvPr id="16" name="Picture 15" descr="1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81250" y="2736850"/>
              <a:ext cx="1225550" cy="1098550"/>
            </a:xfrm>
            <a:prstGeom prst="ellipse">
              <a:avLst/>
            </a:prstGeom>
            <a:ln w="3175" cap="rnd">
              <a:solidFill>
                <a:schemeClr val="accent6">
                  <a:lumMod val="50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</p:spPr>
        </p:pic>
        <p:pic>
          <p:nvPicPr>
            <p:cNvPr id="17" name="Picture 16" descr="4e9e1edbff5931bb1397f7edc8f86052-12562525_10208612230287958_197219987_o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02700" y="4309250"/>
              <a:ext cx="1196200" cy="1062850"/>
            </a:xfrm>
            <a:prstGeom prst="ellipse">
              <a:avLst/>
            </a:prstGeom>
            <a:ln w="3175" cap="rnd">
              <a:solidFill>
                <a:schemeClr val="accent6">
                  <a:lumMod val="50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</p:spPr>
        </p:pic>
        <p:pic>
          <p:nvPicPr>
            <p:cNvPr id="19" name="Picture 18" descr="images (1)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75850" y="5314100"/>
              <a:ext cx="1258149" cy="1099400"/>
            </a:xfrm>
            <a:prstGeom prst="ellipse">
              <a:avLst/>
            </a:prstGeom>
            <a:ln w="3175" cap="rnd">
              <a:solidFill>
                <a:schemeClr val="accent6">
                  <a:lumMod val="50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</p:spPr>
        </p:pic>
        <p:pic>
          <p:nvPicPr>
            <p:cNvPr id="24" name="Picture 23" descr="hgf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346700" y="3035301"/>
              <a:ext cx="1257300" cy="1164690"/>
            </a:xfrm>
            <a:prstGeom prst="ellipse">
              <a:avLst/>
            </a:prstGeom>
            <a:ln w="3175" cap="rnd">
              <a:solidFill>
                <a:schemeClr val="accent6">
                  <a:lumMod val="50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</p:spPr>
        </p:pic>
        <p:pic>
          <p:nvPicPr>
            <p:cNvPr id="26" name="Picture 25" descr="JmlqA.gif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861300" y="4502085"/>
              <a:ext cx="1149702" cy="844679"/>
            </a:xfrm>
            <a:prstGeom prst="ellipse">
              <a:avLst/>
            </a:prstGeom>
            <a:ln w="3175" cap="rnd">
              <a:solidFill>
                <a:schemeClr val="accent6">
                  <a:lumMod val="50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</p:spPr>
        </p:pic>
        <p:pic>
          <p:nvPicPr>
            <p:cNvPr id="28" name="Picture 27" descr="gdfdsiphy.gif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87977" y="917330"/>
              <a:ext cx="1216024" cy="832342"/>
            </a:xfrm>
            <a:prstGeom prst="ellipse">
              <a:avLst/>
            </a:prstGeom>
            <a:ln w="3175" cap="rnd">
              <a:solidFill>
                <a:schemeClr val="accent6">
                  <a:lumMod val="50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</p:spPr>
        </p:pic>
        <p:pic>
          <p:nvPicPr>
            <p:cNvPr id="15" name="Picture 14" descr="1.jpg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403600" y="1248223"/>
              <a:ext cx="1282700" cy="1177477"/>
            </a:xfrm>
            <a:prstGeom prst="ellipse">
              <a:avLst/>
            </a:prstGeom>
            <a:ln w="3175" cap="rnd">
              <a:solidFill>
                <a:schemeClr val="accent6">
                  <a:lumMod val="50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</p:spPr>
        </p:pic>
        <p:sp>
          <p:nvSpPr>
            <p:cNvPr id="63" name="Right Arrow 62"/>
            <p:cNvSpPr/>
            <p:nvPr/>
          </p:nvSpPr>
          <p:spPr>
            <a:xfrm rot="5400000">
              <a:off x="5448300" y="1960590"/>
              <a:ext cx="1079500" cy="698500"/>
            </a:xfrm>
            <a:prstGeom prst="rightArrow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 smtClean="0">
                  <a:solidFill>
                    <a:schemeClr val="bg2">
                      <a:lumMod val="25000"/>
                    </a:schemeClr>
                  </a:solidFill>
                  <a:latin typeface="NikoshBAN" pitchFamily="2" charset="0"/>
                  <a:cs typeface="NikoshBAN" pitchFamily="2" charset="0"/>
                </a:rPr>
                <a:t>সূর্য</a:t>
              </a:r>
              <a:endParaRPr lang="en-US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7" name="Right Arrow 66"/>
            <p:cNvSpPr/>
            <p:nvPr/>
          </p:nvSpPr>
          <p:spPr>
            <a:xfrm rot="7841336" flipV="1">
              <a:off x="6489333" y="2354974"/>
              <a:ext cx="1079500" cy="667701"/>
            </a:xfrm>
            <a:prstGeom prst="rightArrow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 smtClean="0">
                  <a:solidFill>
                    <a:schemeClr val="bg2">
                      <a:lumMod val="25000"/>
                    </a:schemeClr>
                  </a:solidFill>
                  <a:latin typeface="NikoshBAN" pitchFamily="2" charset="0"/>
                  <a:cs typeface="NikoshBAN" pitchFamily="2" charset="0"/>
                </a:rPr>
                <a:t>পানি</a:t>
              </a:r>
              <a:endParaRPr lang="en-US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8" name="Right Arrow 67"/>
            <p:cNvSpPr/>
            <p:nvPr/>
          </p:nvSpPr>
          <p:spPr>
            <a:xfrm rot="12594010" flipV="1">
              <a:off x="6914423" y="4139041"/>
              <a:ext cx="1079500" cy="654696"/>
            </a:xfrm>
            <a:prstGeom prst="rightArrow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 smtClean="0">
                  <a:solidFill>
                    <a:schemeClr val="bg2">
                      <a:lumMod val="25000"/>
                    </a:schemeClr>
                  </a:solidFill>
                  <a:latin typeface="NikoshBAN" pitchFamily="2" charset="0"/>
                  <a:cs typeface="NikoshBAN" pitchFamily="2" charset="0"/>
                </a:rPr>
                <a:t>বায়ু</a:t>
              </a:r>
              <a:endParaRPr lang="en-US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9" name="Right Arrow 68"/>
            <p:cNvSpPr/>
            <p:nvPr/>
          </p:nvSpPr>
          <p:spPr>
            <a:xfrm rot="10231405" flipV="1">
              <a:off x="7061583" y="3096056"/>
              <a:ext cx="1079500" cy="685286"/>
            </a:xfrm>
            <a:prstGeom prst="rightArrow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 smtClean="0">
                  <a:solidFill>
                    <a:schemeClr val="bg2">
                      <a:lumMod val="25000"/>
                    </a:schemeClr>
                  </a:solidFill>
                  <a:latin typeface="NikoshBAN" pitchFamily="2" charset="0"/>
                  <a:cs typeface="NikoshBAN" pitchFamily="2" charset="0"/>
                </a:rPr>
                <a:t>মাটি</a:t>
              </a:r>
              <a:endParaRPr lang="en-US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0" name="Right Arrow 69"/>
            <p:cNvSpPr/>
            <p:nvPr/>
          </p:nvSpPr>
          <p:spPr>
            <a:xfrm rot="17996795">
              <a:off x="4787900" y="4572000"/>
              <a:ext cx="1079500" cy="698500"/>
            </a:xfrm>
            <a:prstGeom prst="rightArrow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 smtClean="0">
                  <a:solidFill>
                    <a:schemeClr val="bg2">
                      <a:lumMod val="25000"/>
                    </a:schemeClr>
                  </a:solidFill>
                  <a:latin typeface="NikoshBAN" pitchFamily="2" charset="0"/>
                  <a:cs typeface="NikoshBAN" pitchFamily="2" charset="0"/>
                </a:rPr>
                <a:t>বাসস্থান</a:t>
              </a:r>
              <a:endParaRPr lang="en-US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2" name="Right Arrow 71"/>
            <p:cNvSpPr/>
            <p:nvPr/>
          </p:nvSpPr>
          <p:spPr>
            <a:xfrm rot="680657">
              <a:off x="3581400" y="3162300"/>
              <a:ext cx="1079500" cy="698500"/>
            </a:xfrm>
            <a:prstGeom prst="rightArrow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 smtClean="0">
                  <a:solidFill>
                    <a:schemeClr val="bg2">
                      <a:lumMod val="25000"/>
                    </a:schemeClr>
                  </a:solidFill>
                  <a:latin typeface="NikoshBAN" pitchFamily="2" charset="0"/>
                  <a:cs typeface="NikoshBAN" pitchFamily="2" charset="0"/>
                </a:rPr>
                <a:t>পোষাক</a:t>
              </a:r>
              <a:endParaRPr lang="en-US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3" name="Right Arrow 72"/>
            <p:cNvSpPr/>
            <p:nvPr/>
          </p:nvSpPr>
          <p:spPr>
            <a:xfrm rot="20161332">
              <a:off x="3817786" y="4040860"/>
              <a:ext cx="1193382" cy="698500"/>
            </a:xfrm>
            <a:prstGeom prst="rightArrow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 smtClean="0">
                  <a:solidFill>
                    <a:schemeClr val="bg2">
                      <a:lumMod val="25000"/>
                    </a:schemeClr>
                  </a:solidFill>
                  <a:latin typeface="NikoshBAN" pitchFamily="2" charset="0"/>
                  <a:cs typeface="NikoshBAN" pitchFamily="2" charset="0"/>
                </a:rPr>
                <a:t>আসবাবপত্র</a:t>
              </a:r>
              <a:endParaRPr lang="en-US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7" name="Right Arrow 76"/>
            <p:cNvSpPr/>
            <p:nvPr/>
          </p:nvSpPr>
          <p:spPr>
            <a:xfrm rot="2998522">
              <a:off x="4267200" y="2362200"/>
              <a:ext cx="1079500" cy="698500"/>
            </a:xfrm>
            <a:prstGeom prst="rightArrow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 smtClean="0">
                  <a:solidFill>
                    <a:schemeClr val="bg2">
                      <a:lumMod val="25000"/>
                    </a:schemeClr>
                  </a:solidFill>
                  <a:latin typeface="NikoshBAN" pitchFamily="2" charset="0"/>
                  <a:cs typeface="NikoshBAN" pitchFamily="2" charset="0"/>
                </a:rPr>
                <a:t>যন্ত্রপাতি</a:t>
              </a:r>
              <a:endParaRPr lang="en-US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4821452" y="261324"/>
            <a:ext cx="2549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ছবিগুলোতে কী কী দেখতে পাচ্ছি?</a:t>
            </a:r>
            <a:endParaRPr lang="en-US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ight Arrow 28"/>
          <p:cNvSpPr/>
          <p:nvPr/>
        </p:nvSpPr>
        <p:spPr>
          <a:xfrm rot="15233182" flipV="1">
            <a:off x="5993641" y="4527187"/>
            <a:ext cx="1079500" cy="656661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ight Arrow 29"/>
          <p:cNvSpPr/>
          <p:nvPr/>
        </p:nvSpPr>
        <p:spPr>
          <a:xfrm rot="5400000">
            <a:off x="5450801" y="1962614"/>
            <a:ext cx="1079500" cy="698500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সূর্য্য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ight Arrow 30"/>
          <p:cNvSpPr/>
          <p:nvPr/>
        </p:nvSpPr>
        <p:spPr>
          <a:xfrm rot="7841336" flipV="1">
            <a:off x="6491833" y="2342484"/>
            <a:ext cx="1079500" cy="667701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ight Arrow 31"/>
          <p:cNvSpPr/>
          <p:nvPr/>
        </p:nvSpPr>
        <p:spPr>
          <a:xfrm rot="12594010" flipV="1">
            <a:off x="6916923" y="4126551"/>
            <a:ext cx="1079500" cy="654696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বায়ু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ight Arrow 32"/>
          <p:cNvSpPr/>
          <p:nvPr/>
        </p:nvSpPr>
        <p:spPr>
          <a:xfrm rot="10231405" flipV="1">
            <a:off x="7064083" y="3098080"/>
            <a:ext cx="1079500" cy="685286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মাটি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ight Arrow 33"/>
          <p:cNvSpPr/>
          <p:nvPr/>
        </p:nvSpPr>
        <p:spPr>
          <a:xfrm rot="17996795">
            <a:off x="4790400" y="4559510"/>
            <a:ext cx="1079500" cy="698500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বাসস্থান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ight Arrow 34"/>
          <p:cNvSpPr/>
          <p:nvPr/>
        </p:nvSpPr>
        <p:spPr>
          <a:xfrm rot="680657">
            <a:off x="3583900" y="3164324"/>
            <a:ext cx="1079500" cy="698500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পোষাক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ight Arrow 35"/>
          <p:cNvSpPr/>
          <p:nvPr/>
        </p:nvSpPr>
        <p:spPr>
          <a:xfrm rot="20161332">
            <a:off x="3820286" y="4042884"/>
            <a:ext cx="1193382" cy="698500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আসবাবপত্র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ight Arrow 36"/>
          <p:cNvSpPr/>
          <p:nvPr/>
        </p:nvSpPr>
        <p:spPr>
          <a:xfrm rot="2998522">
            <a:off x="4269700" y="2364224"/>
            <a:ext cx="1079500" cy="698500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যন্ত্রপাতি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16382" y="3387781"/>
            <a:ext cx="91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মানুষ</a:t>
            </a:r>
            <a:endParaRPr lang="en-US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864372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33"/>
            </a:avLst>
          </a:prstGeom>
          <a:solidFill>
            <a:schemeClr val="accent3"/>
          </a:solidFill>
          <a:ln>
            <a:solidFill>
              <a:schemeClr val="bg2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F51C2C8A-9115-49CD-8343-DDBA23692406}" type="datetime5">
              <a:rPr lang="en-US" sz="1050" smtClean="0">
                <a:solidFill>
                  <a:schemeClr val="accent5">
                    <a:lumMod val="50000"/>
                  </a:schemeClr>
                </a:solidFill>
              </a:rPr>
              <a:pPr/>
              <a:t>7-Sep-17</a:t>
            </a:fld>
            <a:endParaRPr lang="en-US" sz="105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sz="105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sz="105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5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sz="105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05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sz="105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sz="105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349500" y="736737"/>
            <a:ext cx="8071160" cy="5778871"/>
            <a:chOff x="2349500" y="736737"/>
            <a:chExt cx="8071160" cy="5778871"/>
          </a:xfrm>
        </p:grpSpPr>
        <p:pic>
          <p:nvPicPr>
            <p:cNvPr id="6" name="Picture 5" descr="07-15-gopher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49500" y="4105275"/>
              <a:ext cx="2070100" cy="1317626"/>
            </a:xfrm>
            <a:prstGeom prst="rect">
              <a:avLst/>
            </a:prstGeom>
            <a:ln w="3175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6" descr="download (1)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18087" y="3111500"/>
              <a:ext cx="1781213" cy="10795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7" descr="download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57052" y="3865252"/>
              <a:ext cx="1863608" cy="1240148"/>
            </a:xfrm>
            <a:prstGeom prst="rect">
              <a:avLst/>
            </a:prstGeom>
            <a:ln w="3175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" name="Picture 8" descr="giphy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68975" y="736737"/>
              <a:ext cx="1892224" cy="1295187"/>
            </a:xfrm>
            <a:prstGeom prst="rect">
              <a:avLst/>
            </a:prstGeom>
            <a:ln w="3175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" name="Picture 9" descr="JmlqA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65797" y="1358900"/>
              <a:ext cx="1634490" cy="1200849"/>
            </a:xfrm>
            <a:prstGeom prst="rect">
              <a:avLst/>
            </a:prstGeom>
            <a:ln w="3175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" name="Picture 10" descr="8a8392f0-13d2-0134-e759-0a315da82319.gi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353051" y="5349875"/>
              <a:ext cx="2127250" cy="1165733"/>
            </a:xfrm>
            <a:prstGeom prst="rect">
              <a:avLst/>
            </a:prstGeom>
            <a:ln w="3175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5" name="Picture 14" descr="giphy.gi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933699" y="1439825"/>
              <a:ext cx="1511127" cy="1201775"/>
            </a:xfrm>
            <a:prstGeom prst="rect">
              <a:avLst/>
            </a:prstGeom>
            <a:ln w="3175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6" name="Right Arrow 15"/>
            <p:cNvSpPr/>
            <p:nvPr/>
          </p:nvSpPr>
          <p:spPr>
            <a:xfrm rot="15233182" flipV="1">
              <a:off x="5851441" y="4463476"/>
              <a:ext cx="1079500" cy="656661"/>
            </a:xfrm>
            <a:prstGeom prst="rightArrow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1400" dirty="0" smtClean="0">
                  <a:solidFill>
                    <a:schemeClr val="bg2">
                      <a:lumMod val="25000"/>
                    </a:schemeClr>
                  </a:solidFill>
                  <a:latin typeface="NikoshBAN" pitchFamily="2" charset="0"/>
                  <a:cs typeface="NikoshBAN" pitchFamily="2" charset="0"/>
                </a:rPr>
                <a:t>বাসস্থান</a:t>
              </a:r>
              <a:endParaRPr lang="en-US" sz="14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Right Arrow 16"/>
            <p:cNvSpPr/>
            <p:nvPr/>
          </p:nvSpPr>
          <p:spPr>
            <a:xfrm rot="5400000">
              <a:off x="5480050" y="2203450"/>
              <a:ext cx="1016000" cy="698500"/>
            </a:xfrm>
            <a:prstGeom prst="rightArrow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1400" dirty="0" smtClean="0">
                  <a:solidFill>
                    <a:schemeClr val="bg2">
                      <a:lumMod val="25000"/>
                    </a:schemeClr>
                  </a:solidFill>
                  <a:latin typeface="NikoshBAN" pitchFamily="2" charset="0"/>
                  <a:cs typeface="NikoshBAN" pitchFamily="2" charset="0"/>
                </a:rPr>
                <a:t>সূর্য</a:t>
              </a:r>
              <a:endParaRPr lang="en-US" sz="14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Right Arrow 17"/>
            <p:cNvSpPr/>
            <p:nvPr/>
          </p:nvSpPr>
          <p:spPr>
            <a:xfrm rot="8481670" flipV="1">
              <a:off x="7162432" y="2685174"/>
              <a:ext cx="1079500" cy="667701"/>
            </a:xfrm>
            <a:prstGeom prst="rightArrow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1400" dirty="0" smtClean="0">
                  <a:solidFill>
                    <a:schemeClr val="bg2">
                      <a:lumMod val="25000"/>
                    </a:schemeClr>
                  </a:solidFill>
                  <a:latin typeface="NikoshBAN" pitchFamily="2" charset="0"/>
                  <a:cs typeface="NikoshBAN" pitchFamily="2" charset="0"/>
                </a:rPr>
                <a:t>বায়ু</a:t>
              </a:r>
              <a:endParaRPr lang="en-US" sz="14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Right Arrow 18"/>
            <p:cNvSpPr/>
            <p:nvPr/>
          </p:nvSpPr>
          <p:spPr>
            <a:xfrm rot="12594010" flipV="1">
              <a:off x="7384322" y="3897742"/>
              <a:ext cx="1079500" cy="654696"/>
            </a:xfrm>
            <a:prstGeom prst="rightArrow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1400" dirty="0" smtClean="0">
                  <a:solidFill>
                    <a:schemeClr val="bg2">
                      <a:lumMod val="25000"/>
                    </a:schemeClr>
                  </a:solidFill>
                  <a:latin typeface="NikoshBAN" pitchFamily="2" charset="0"/>
                  <a:cs typeface="NikoshBAN" pitchFamily="2" charset="0"/>
                </a:rPr>
                <a:t>মাটি</a:t>
              </a:r>
              <a:endParaRPr lang="en-US" sz="14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Right Arrow 22"/>
            <p:cNvSpPr/>
            <p:nvPr/>
          </p:nvSpPr>
          <p:spPr>
            <a:xfrm rot="20161332">
              <a:off x="4343400" y="4191000"/>
              <a:ext cx="1079500" cy="698500"/>
            </a:xfrm>
            <a:prstGeom prst="rightArrow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1400" dirty="0" smtClean="0">
                  <a:solidFill>
                    <a:schemeClr val="bg2">
                      <a:lumMod val="25000"/>
                    </a:schemeClr>
                  </a:solidFill>
                  <a:latin typeface="NikoshBAN" pitchFamily="2" charset="0"/>
                  <a:cs typeface="NikoshBAN" pitchFamily="2" charset="0"/>
                </a:rPr>
                <a:t>বাসস্থান</a:t>
              </a:r>
              <a:endParaRPr lang="en-US" sz="14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Right Arrow 23"/>
            <p:cNvSpPr/>
            <p:nvPr/>
          </p:nvSpPr>
          <p:spPr>
            <a:xfrm rot="2530512">
              <a:off x="4292600" y="2819400"/>
              <a:ext cx="1079500" cy="698500"/>
            </a:xfrm>
            <a:prstGeom prst="rightArrow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1400" dirty="0" smtClean="0">
                  <a:solidFill>
                    <a:schemeClr val="bg2">
                      <a:lumMod val="25000"/>
                    </a:schemeClr>
                  </a:solidFill>
                  <a:latin typeface="NikoshBAN" pitchFamily="2" charset="0"/>
                  <a:cs typeface="NikoshBAN" pitchFamily="2" charset="0"/>
                </a:rPr>
                <a:t>পানি</a:t>
              </a:r>
              <a:endParaRPr lang="en-US" sz="14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4821452" y="276314"/>
            <a:ext cx="20201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1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ছবিগুলোতে কী কী দেখতে পাচ্ছি?</a:t>
            </a:r>
            <a:endParaRPr lang="en-US" sz="1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ight Arrow 24"/>
          <p:cNvSpPr/>
          <p:nvPr/>
        </p:nvSpPr>
        <p:spPr>
          <a:xfrm rot="15233182" flipV="1">
            <a:off x="5854417" y="4466452"/>
            <a:ext cx="1079500" cy="656661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বাসস্থান</a:t>
            </a:r>
            <a:endParaRPr lang="en-US" sz="1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ight Arrow 25"/>
          <p:cNvSpPr/>
          <p:nvPr/>
        </p:nvSpPr>
        <p:spPr>
          <a:xfrm rot="5400000">
            <a:off x="5483025" y="2206425"/>
            <a:ext cx="1016000" cy="698500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সূর্য্য</a:t>
            </a:r>
            <a:endParaRPr lang="en-US" sz="1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ight Arrow 26"/>
          <p:cNvSpPr/>
          <p:nvPr/>
        </p:nvSpPr>
        <p:spPr>
          <a:xfrm rot="8481670" flipV="1">
            <a:off x="7165408" y="2688150"/>
            <a:ext cx="1079500" cy="667701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বায়ু</a:t>
            </a:r>
            <a:endParaRPr lang="en-US" sz="1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ight Arrow 27"/>
          <p:cNvSpPr/>
          <p:nvPr/>
        </p:nvSpPr>
        <p:spPr>
          <a:xfrm rot="12594010" flipV="1">
            <a:off x="7387298" y="3900718"/>
            <a:ext cx="1079500" cy="654696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মাটি</a:t>
            </a:r>
            <a:endParaRPr lang="en-US" sz="1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ight Arrow 28"/>
          <p:cNvSpPr/>
          <p:nvPr/>
        </p:nvSpPr>
        <p:spPr>
          <a:xfrm rot="20161332">
            <a:off x="4346376" y="4193976"/>
            <a:ext cx="1079500" cy="698500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বাসস্থান</a:t>
            </a:r>
            <a:endParaRPr lang="en-US" sz="1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ight Arrow 29"/>
          <p:cNvSpPr/>
          <p:nvPr/>
        </p:nvSpPr>
        <p:spPr>
          <a:xfrm rot="2530512">
            <a:off x="4295576" y="2822376"/>
            <a:ext cx="1079500" cy="698500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endParaRPr lang="en-US" sz="1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16384" y="3477720"/>
            <a:ext cx="1305165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1600" b="1" dirty="0" smtClean="0">
                <a:solidFill>
                  <a:schemeClr val="tx2">
                    <a:lumMod val="75000"/>
                  </a:schemeClr>
                </a:solidFill>
              </a:rPr>
              <a:t>অন্যান্য প্রাণী</a:t>
            </a:r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864372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33"/>
            </a:avLst>
          </a:prstGeom>
          <a:solidFill>
            <a:schemeClr val="accent3"/>
          </a:solidFill>
          <a:ln>
            <a:solidFill>
              <a:schemeClr val="bg2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83343548-6018-42BD-B582-532B48853038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7-Sep-17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347912" y="1603375"/>
            <a:ext cx="7773988" cy="4873625"/>
            <a:chOff x="2347912" y="1603375"/>
            <a:chExt cx="7773988" cy="4873625"/>
          </a:xfrm>
        </p:grpSpPr>
        <p:pic>
          <p:nvPicPr>
            <p:cNvPr id="5" name="Picture 4" descr="download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47912" y="3700462"/>
              <a:ext cx="1996736" cy="132873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7" name="Picture 6" descr="imagesxx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61000" y="2565401"/>
              <a:ext cx="1333500" cy="1689099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8" name="Picture 7" descr="JmlqA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81912" y="3644900"/>
              <a:ext cx="2038388" cy="139287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1" name="Picture 10" descr="giphy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9399" y="1617625"/>
              <a:ext cx="2222501" cy="135417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5" name="Picture 14" descr="gdfdsiphy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75276" y="5288251"/>
              <a:ext cx="1736723" cy="118874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7" name="Picture 16" descr="images (4)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00300" y="1603375"/>
              <a:ext cx="1922021" cy="125412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2" name="Right Arrow 21"/>
            <p:cNvSpPr/>
            <p:nvPr/>
          </p:nvSpPr>
          <p:spPr>
            <a:xfrm rot="5400000" flipH="1">
              <a:off x="5778500" y="4318000"/>
              <a:ext cx="723900" cy="698500"/>
            </a:xfrm>
            <a:prstGeom prst="rightArrow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 smtClean="0">
                  <a:solidFill>
                    <a:schemeClr val="bg2">
                      <a:lumMod val="25000"/>
                    </a:schemeClr>
                  </a:solidFill>
                  <a:latin typeface="NikoshBAN" pitchFamily="2" charset="0"/>
                  <a:cs typeface="NikoshBAN" pitchFamily="2" charset="0"/>
                </a:rPr>
                <a:t>সূর্য</a:t>
              </a:r>
              <a:endParaRPr lang="en-US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Right Arrow 22"/>
            <p:cNvSpPr/>
            <p:nvPr/>
          </p:nvSpPr>
          <p:spPr>
            <a:xfrm rot="9542159" flipV="1">
              <a:off x="6794133" y="2393074"/>
              <a:ext cx="1079500" cy="667701"/>
            </a:xfrm>
            <a:prstGeom prst="rightArrow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 smtClean="0">
                  <a:solidFill>
                    <a:schemeClr val="bg2">
                      <a:lumMod val="25000"/>
                    </a:schemeClr>
                  </a:solidFill>
                  <a:latin typeface="NikoshBAN" pitchFamily="2" charset="0"/>
                  <a:cs typeface="NikoshBAN" pitchFamily="2" charset="0"/>
                </a:rPr>
                <a:t>পানি</a:t>
              </a:r>
              <a:endParaRPr lang="en-US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Right Arrow 23"/>
            <p:cNvSpPr/>
            <p:nvPr/>
          </p:nvSpPr>
          <p:spPr>
            <a:xfrm rot="12594010" flipV="1">
              <a:off x="6736619" y="3846941"/>
              <a:ext cx="1079500" cy="654696"/>
            </a:xfrm>
            <a:prstGeom prst="rightArrow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 smtClean="0">
                  <a:solidFill>
                    <a:schemeClr val="bg2">
                      <a:lumMod val="25000"/>
                    </a:schemeClr>
                  </a:solidFill>
                  <a:latin typeface="NikoshBAN" pitchFamily="2" charset="0"/>
                  <a:cs typeface="NikoshBAN" pitchFamily="2" charset="0"/>
                </a:rPr>
                <a:t>বায়ু</a:t>
              </a:r>
              <a:endParaRPr lang="en-US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Right Arrow 24"/>
            <p:cNvSpPr/>
            <p:nvPr/>
          </p:nvSpPr>
          <p:spPr>
            <a:xfrm rot="20161332">
              <a:off x="4381500" y="3810001"/>
              <a:ext cx="1079500" cy="698500"/>
            </a:xfrm>
            <a:prstGeom prst="rightArrow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 smtClean="0">
                  <a:solidFill>
                    <a:schemeClr val="bg2">
                      <a:lumMod val="25000"/>
                    </a:schemeClr>
                  </a:solidFill>
                  <a:latin typeface="NikoshBAN" pitchFamily="2" charset="0"/>
                  <a:cs typeface="NikoshBAN" pitchFamily="2" charset="0"/>
                </a:rPr>
                <a:t>মাটি</a:t>
              </a:r>
              <a:endParaRPr lang="en-US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Right Arrow 25"/>
            <p:cNvSpPr/>
            <p:nvPr/>
          </p:nvSpPr>
          <p:spPr>
            <a:xfrm rot="2530512">
              <a:off x="4297547" y="2300930"/>
              <a:ext cx="1237471" cy="698500"/>
            </a:xfrm>
            <a:prstGeom prst="rightArrow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 smtClean="0">
                  <a:solidFill>
                    <a:schemeClr val="bg2">
                      <a:lumMod val="25000"/>
                    </a:schemeClr>
                  </a:solidFill>
                  <a:latin typeface="NikoshBAN" pitchFamily="2" charset="0"/>
                  <a:cs typeface="NikoshBAN" pitchFamily="2" charset="0"/>
                </a:rPr>
                <a:t>বাসস্থান</a:t>
              </a:r>
              <a:endParaRPr lang="en-US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4821452" y="696034"/>
            <a:ext cx="2549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ছবিগুলোতে কী কী দেখতে পাচ্ছি?</a:t>
            </a:r>
            <a:endParaRPr lang="en-US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ight Arrow 20"/>
          <p:cNvSpPr/>
          <p:nvPr/>
        </p:nvSpPr>
        <p:spPr>
          <a:xfrm rot="5400000" flipH="1">
            <a:off x="5781000" y="4320500"/>
            <a:ext cx="723900" cy="698500"/>
          </a:xfrm>
          <a:prstGeom prst="rightArrow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সূর্য্য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ight Arrow 26"/>
          <p:cNvSpPr/>
          <p:nvPr/>
        </p:nvSpPr>
        <p:spPr>
          <a:xfrm rot="9542159" flipV="1">
            <a:off x="6796633" y="2395574"/>
            <a:ext cx="1079500" cy="667701"/>
          </a:xfrm>
          <a:prstGeom prst="rightArrow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ight Arrow 27"/>
          <p:cNvSpPr/>
          <p:nvPr/>
        </p:nvSpPr>
        <p:spPr>
          <a:xfrm rot="12594010" flipV="1">
            <a:off x="6739119" y="3849441"/>
            <a:ext cx="1079500" cy="654696"/>
          </a:xfrm>
          <a:prstGeom prst="rightArrow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বায়ু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ight Arrow 28"/>
          <p:cNvSpPr/>
          <p:nvPr/>
        </p:nvSpPr>
        <p:spPr>
          <a:xfrm rot="20161332">
            <a:off x="4384000" y="3812501"/>
            <a:ext cx="1079500" cy="698500"/>
          </a:xfrm>
          <a:prstGeom prst="rightArrow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মাটি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ight Arrow 29"/>
          <p:cNvSpPr/>
          <p:nvPr/>
        </p:nvSpPr>
        <p:spPr>
          <a:xfrm rot="2530512">
            <a:off x="4300047" y="2303430"/>
            <a:ext cx="1237471" cy="698500"/>
          </a:xfrm>
          <a:prstGeom prst="rightArrow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বাসস্থান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606324" y="3102966"/>
            <a:ext cx="942887" cy="5232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2800" dirty="0" smtClean="0"/>
              <a:t>উদ্ভিদ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54864372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1087</TotalTime>
  <Words>841</Words>
  <Application>Microsoft Office PowerPoint</Application>
  <PresentationFormat>Custom</PresentationFormat>
  <Paragraphs>195</Paragraphs>
  <Slides>18</Slides>
  <Notes>3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Sukesh Sutradhar</cp:lastModifiedBy>
  <cp:revision>385</cp:revision>
  <dcterms:created xsi:type="dcterms:W3CDTF">2017-07-12T02:49:00Z</dcterms:created>
  <dcterms:modified xsi:type="dcterms:W3CDTF">2017-09-07T10:02:43Z</dcterms:modified>
</cp:coreProperties>
</file>